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67" r:id="rId4"/>
    <p:sldId id="257" r:id="rId5"/>
    <p:sldId id="260" r:id="rId6"/>
    <p:sldId id="261" r:id="rId7"/>
    <p:sldId id="262" r:id="rId8"/>
    <p:sldId id="268" r:id="rId9"/>
    <p:sldId id="269" r:id="rId10"/>
    <p:sldId id="3620" r:id="rId11"/>
    <p:sldId id="3618" r:id="rId12"/>
    <p:sldId id="3617" r:id="rId13"/>
    <p:sldId id="3619" r:id="rId14"/>
    <p:sldId id="271" r:id="rId15"/>
    <p:sldId id="272" r:id="rId16"/>
    <p:sldId id="510" r:id="rId17"/>
    <p:sldId id="511" r:id="rId18"/>
    <p:sldId id="426" r:id="rId19"/>
    <p:sldId id="423" r:id="rId20"/>
    <p:sldId id="533" r:id="rId21"/>
    <p:sldId id="420" r:id="rId22"/>
    <p:sldId id="425" r:id="rId23"/>
    <p:sldId id="509" r:id="rId24"/>
    <p:sldId id="411" r:id="rId25"/>
    <p:sldId id="3611" r:id="rId26"/>
    <p:sldId id="3615" r:id="rId27"/>
    <p:sldId id="3616" r:id="rId28"/>
    <p:sldId id="265" r:id="rId29"/>
  </p:sldIdLst>
  <p:sldSz cx="18288000" cy="10287000"/>
  <p:notesSz cx="6858000" cy="9144000"/>
  <p:embeddedFontLst>
    <p:embeddedFont>
      <p:font typeface="Cocomat Pro Bold" panose="02020500000000000000" charset="0"/>
      <p:regular r:id="rId31"/>
    </p:embeddedFont>
    <p:embeddedFont>
      <p:font typeface="Roboto Condensed" panose="02000000000000000000" pitchFamily="2" charset="0"/>
      <p:regular r:id="rId32"/>
      <p:bold r:id="rId33"/>
      <p:italic r:id="rId34"/>
      <p:boldItalic r:id="rId35"/>
    </p:embeddedFont>
    <p:embeddedFont>
      <p:font typeface="Trebuchet MS" panose="020B0603020202020204" pitchFamily="34" charset="0"/>
      <p:regular r:id="rId36"/>
      <p:bold r:id="rId37"/>
      <p:italic r:id="rId38"/>
      <p:boldItalic r:id="rId39"/>
    </p:embeddedFont>
    <p:embeddedFont>
      <p:font typeface="Wingdings 3" panose="05040102010807070707" pitchFamily="18" charset="2"/>
      <p:regular r:id="rId40"/>
    </p:embeddedFont>
    <p:embeddedFont>
      <p:font typeface="微軟正黑體" panose="020B0604030504040204" pitchFamily="34" charset="-120"/>
      <p:regular r:id="rId41"/>
      <p:bold r:id="rId42"/>
    </p:embeddedFont>
    <p:embeddedFont>
      <p:font typeface="微軟正黑體 Light" panose="020B0304030504040204" pitchFamily="34" charset="-120"/>
      <p:regular r:id="rId43"/>
    </p:embeddedFont>
    <p:embeddedFont>
      <p:font typeface="標楷體" panose="03000509000000000000" pitchFamily="65" charset="-12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0231" autoAdjust="0"/>
  </p:normalViewPr>
  <p:slideViewPr>
    <p:cSldViewPr>
      <p:cViewPr varScale="1">
        <p:scale>
          <a:sx n="59" d="100"/>
          <a:sy n="59" d="100"/>
        </p:scale>
        <p:origin x="14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1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ADDE56-56F3-4CDF-9885-3518660CBEF3}" type="doc">
      <dgm:prSet loTypeId="urn:microsoft.com/office/officeart/2005/8/layout/process4" loCatId="process" qsTypeId="urn:microsoft.com/office/officeart/2005/8/quickstyle/simple1#1" qsCatId="simple" csTypeId="urn:microsoft.com/office/officeart/2005/8/colors/colorful3#1" csCatId="colorful" phldr="1"/>
      <dgm:spPr/>
      <dgm:t>
        <a:bodyPr/>
        <a:lstStyle/>
        <a:p>
          <a:endParaRPr lang="zh-TW" altLang="en-US"/>
        </a:p>
      </dgm:t>
    </dgm:pt>
    <dgm:pt modelId="{B558AD8E-0873-4A77-9DB8-C9FC3120FA76}">
      <dgm:prSet phldrT="[文字]" custT="1"/>
      <dgm:spPr>
        <a:xfrm rot="10800000">
          <a:off x="0" y="2342"/>
          <a:ext cx="9057387" cy="1061503"/>
        </a:xfrm>
        <a:prstGeom prst="upArrowCallout">
          <a:avLst/>
        </a:prstGeom>
      </dgm:spPr>
      <dgm:t>
        <a:bodyPr/>
        <a:lstStyle/>
        <a:p>
          <a:pPr>
            <a:buNone/>
          </a:pP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收件日期：自公告日起至</a:t>
          </a:r>
          <a:r>
            <a:rPr lang="en-US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5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年</a:t>
          </a:r>
          <a:r>
            <a:rPr lang="en-US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10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</a:t>
          </a:r>
          <a:r>
            <a:rPr lang="en-US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15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日止</a:t>
          </a:r>
        </a:p>
      </dgm:t>
    </dgm:pt>
    <dgm:pt modelId="{127E12F7-D9CD-4A64-9812-7A1BEEA82C76}" type="parTrans" cxnId="{C88EC145-066B-4466-B63D-0FDA9170122B}">
      <dgm:prSet/>
      <dgm:spPr/>
      <dgm:t>
        <a:bodyPr/>
        <a:lstStyle/>
        <a:p>
          <a:endParaRPr lang="zh-TW" altLang="en-US" sz="3000" b="1"/>
        </a:p>
      </dgm:t>
    </dgm:pt>
    <dgm:pt modelId="{2AEDB9E1-AA09-49F1-BDDF-3702FDE77088}" type="sibTrans" cxnId="{C88EC145-066B-4466-B63D-0FDA9170122B}">
      <dgm:prSet/>
      <dgm:spPr/>
      <dgm:t>
        <a:bodyPr/>
        <a:lstStyle/>
        <a:p>
          <a:endParaRPr lang="zh-TW" altLang="en-US" sz="3000" b="1"/>
        </a:p>
      </dgm:t>
    </dgm:pt>
    <dgm:pt modelId="{B8F40BE6-7FD2-4F03-A9AD-6353C30E3B10}">
      <dgm:prSet phldrT="[文字]" custT="1"/>
      <dgm:spPr>
        <a:xfrm rot="10800000">
          <a:off x="0" y="1097895"/>
          <a:ext cx="9057387" cy="1061503"/>
        </a:xfrm>
        <a:prstGeom prst="upArrowCallout">
          <a:avLst/>
        </a:prstGeom>
      </dgm:spPr>
      <dgm:t>
        <a:bodyPr/>
        <a:lstStyle/>
        <a:p>
          <a:pPr>
            <a:buNone/>
          </a:pP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書面審查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(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初審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：預計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115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年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月前初審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(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錄取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10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案進入複審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endParaRPr lang="zh-TW" altLang="en-US" sz="3000" b="1" dirty="0"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0F3B608C-6EFA-45A4-9AE6-C327293D1A6C}" type="parTrans" cxnId="{0081E963-0BE6-4534-B174-B49CDF3276AA}">
      <dgm:prSet/>
      <dgm:spPr/>
      <dgm:t>
        <a:bodyPr/>
        <a:lstStyle/>
        <a:p>
          <a:endParaRPr lang="zh-TW" altLang="en-US" sz="3000" b="1"/>
        </a:p>
      </dgm:t>
    </dgm:pt>
    <dgm:pt modelId="{5CAB3F10-2B56-41B1-8748-42183F8C144C}" type="sibTrans" cxnId="{0081E963-0BE6-4534-B174-B49CDF3276AA}">
      <dgm:prSet/>
      <dgm:spPr/>
      <dgm:t>
        <a:bodyPr/>
        <a:lstStyle/>
        <a:p>
          <a:endParaRPr lang="zh-TW" altLang="en-US" sz="3000" b="1"/>
        </a:p>
      </dgm:t>
    </dgm:pt>
    <dgm:pt modelId="{D9D1C54D-AA72-4F9B-BFCD-38EFC064ACD1}">
      <dgm:prSet phldrT="[文字]" custT="1"/>
      <dgm:spPr>
        <a:xfrm rot="10800000">
          <a:off x="0" y="3155794"/>
          <a:ext cx="9057387" cy="1061503"/>
        </a:xfrm>
        <a:prstGeom prst="upArrowCallout">
          <a:avLst/>
        </a:prstGeom>
      </dgm:spPr>
      <dgm:t>
        <a:bodyPr/>
        <a:lstStyle/>
        <a:p>
          <a:pPr>
            <a:buNone/>
          </a:pP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計畫修正：接獲評選委員意見後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15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日完成修正</a:t>
          </a:r>
        </a:p>
      </dgm:t>
    </dgm:pt>
    <dgm:pt modelId="{22F436A7-5D7D-4D38-9D15-360B10C17621}" type="parTrans" cxnId="{00396ACF-4D15-47A0-ACD1-9C127D1679AF}">
      <dgm:prSet/>
      <dgm:spPr/>
      <dgm:t>
        <a:bodyPr/>
        <a:lstStyle/>
        <a:p>
          <a:endParaRPr lang="zh-TW" altLang="en-US" sz="3000" b="1"/>
        </a:p>
      </dgm:t>
    </dgm:pt>
    <dgm:pt modelId="{FBBD63A0-EB98-41DD-A4D3-0CE636B0AFA1}" type="sibTrans" cxnId="{00396ACF-4D15-47A0-ACD1-9C127D1679AF}">
      <dgm:prSet/>
      <dgm:spPr/>
      <dgm:t>
        <a:bodyPr/>
        <a:lstStyle/>
        <a:p>
          <a:endParaRPr lang="zh-TW" altLang="en-US" sz="3000" b="1"/>
        </a:p>
      </dgm:t>
    </dgm:pt>
    <dgm:pt modelId="{42B9B040-F68E-47E6-BE5A-5846ABCC7400}">
      <dgm:prSet phldrT="[文字]" custT="1"/>
      <dgm:spPr>
        <a:xfrm rot="10800000">
          <a:off x="0" y="2104643"/>
          <a:ext cx="9057387" cy="1061503"/>
        </a:xfrm>
        <a:prstGeom prst="upArrowCallout">
          <a:avLst/>
        </a:prstGeom>
      </dgm:spPr>
      <dgm:t>
        <a:bodyPr/>
        <a:lstStyle/>
        <a:p>
          <a:pPr>
            <a:buNone/>
          </a:pP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評選會議：預計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115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年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12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月前辦理評選會議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(</a:t>
          </a:r>
          <a:r>
            <a:rPr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申請單位報告</a:t>
          </a:r>
          <a:r>
            <a: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endParaRPr lang="zh-TW" altLang="en-US" sz="3000" b="1" dirty="0"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B7F01A0A-B3E1-44FE-8317-E9B813387FE7}" type="parTrans" cxnId="{CF1730EF-E5D6-4D68-BA55-1AE44BCAB241}">
      <dgm:prSet/>
      <dgm:spPr/>
      <dgm:t>
        <a:bodyPr/>
        <a:lstStyle/>
        <a:p>
          <a:endParaRPr lang="zh-TW" altLang="en-US" sz="3000" b="1"/>
        </a:p>
      </dgm:t>
    </dgm:pt>
    <dgm:pt modelId="{F82E99E9-FD26-4361-AB89-6ECEEE7A86BF}" type="sibTrans" cxnId="{CF1730EF-E5D6-4D68-BA55-1AE44BCAB241}">
      <dgm:prSet/>
      <dgm:spPr/>
      <dgm:t>
        <a:bodyPr/>
        <a:lstStyle/>
        <a:p>
          <a:endParaRPr lang="zh-TW" altLang="en-US" sz="3000" b="1"/>
        </a:p>
      </dgm:t>
    </dgm:pt>
    <dgm:pt modelId="{D824465F-785A-45E3-B8F5-68BE426C4354}">
      <dgm:prSet phldrT="[文字]" custT="1"/>
      <dgm:spPr>
        <a:xfrm rot="10800000">
          <a:off x="0" y="3155794"/>
          <a:ext cx="9057387" cy="1061503"/>
        </a:xfrm>
      </dgm:spPr>
      <dgm:t>
        <a:bodyPr/>
        <a:lstStyle/>
        <a:p>
          <a:pPr>
            <a:buNone/>
          </a:pPr>
          <a:r>
            <a:rPr lang="zh-TW" altLang="en-US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執行期程：自核定日起至</a:t>
          </a:r>
          <a:r>
            <a:rPr lang="en-US" altLang="zh-TW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116</a:t>
          </a:r>
          <a:r>
            <a:rPr lang="zh-TW" altLang="en-US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年</a:t>
          </a:r>
          <a:r>
            <a:rPr lang="en-US" altLang="zh-TW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9</a:t>
          </a:r>
          <a:r>
            <a:rPr lang="zh-TW" altLang="en-US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</a:t>
          </a:r>
          <a:r>
            <a:rPr lang="en-US" altLang="zh-TW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30</a:t>
          </a:r>
          <a:r>
            <a:rPr lang="zh-TW" altLang="en-US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日前</a:t>
          </a:r>
        </a:p>
      </dgm:t>
    </dgm:pt>
    <dgm:pt modelId="{40E852AC-22BA-40D6-9895-14039D8EBF97}" type="parTrans" cxnId="{C9376A68-1F40-4E4A-BC67-906DCD2B624D}">
      <dgm:prSet/>
      <dgm:spPr/>
      <dgm:t>
        <a:bodyPr/>
        <a:lstStyle/>
        <a:p>
          <a:endParaRPr lang="zh-TW" altLang="en-US"/>
        </a:p>
      </dgm:t>
    </dgm:pt>
    <dgm:pt modelId="{713058A4-6753-4866-A23B-87FE936D6D4C}" type="sibTrans" cxnId="{C9376A68-1F40-4E4A-BC67-906DCD2B624D}">
      <dgm:prSet/>
      <dgm:spPr/>
      <dgm:t>
        <a:bodyPr/>
        <a:lstStyle/>
        <a:p>
          <a:endParaRPr lang="zh-TW" altLang="en-US"/>
        </a:p>
      </dgm:t>
    </dgm:pt>
    <dgm:pt modelId="{B1B042DD-D799-43E1-BA31-7AC2610FFCD4}">
      <dgm:prSet/>
      <dgm:spPr/>
      <dgm:t>
        <a:bodyPr/>
        <a:lstStyle/>
        <a:p>
          <a:pPr>
            <a:buNone/>
          </a:pPr>
          <a:r>
            <a: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核銷收件：</a:t>
          </a:r>
          <a:r>
            <a:rPr lang="en-US" altLang="en-US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</a:t>
          </a:r>
          <a:r>
            <a: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6</a:t>
          </a:r>
          <a:r>
            <a: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年</a:t>
          </a:r>
          <a:r>
            <a:rPr lang="en-US" altLang="en-US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10</a:t>
          </a:r>
          <a:r>
            <a: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</a:t>
          </a:r>
          <a:r>
            <a:rPr lang="en-US" altLang="en-US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17</a:t>
          </a:r>
          <a:r>
            <a: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日止</a:t>
          </a:r>
          <a:r>
            <a: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(</a:t>
          </a:r>
          <a:r>
            <a: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民間團體、公寓須檢附原始憑證；學校檢附收款收據</a:t>
          </a:r>
          <a:r>
            <a: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FEF50D8C-B6D7-499D-B27D-EBF36F088897}" type="parTrans" cxnId="{868CE657-EA6F-4097-9B7F-FABF9FF8546A}">
      <dgm:prSet/>
      <dgm:spPr/>
      <dgm:t>
        <a:bodyPr/>
        <a:lstStyle/>
        <a:p>
          <a:endParaRPr lang="zh-TW" altLang="en-US"/>
        </a:p>
      </dgm:t>
    </dgm:pt>
    <dgm:pt modelId="{42509685-84EE-4DFE-AA46-B9D0D3A8AD91}" type="sibTrans" cxnId="{868CE657-EA6F-4097-9B7F-FABF9FF8546A}">
      <dgm:prSet/>
      <dgm:spPr/>
      <dgm:t>
        <a:bodyPr/>
        <a:lstStyle/>
        <a:p>
          <a:endParaRPr lang="zh-TW" altLang="en-US"/>
        </a:p>
      </dgm:t>
    </dgm:pt>
    <dgm:pt modelId="{8A83ED26-BAEA-4A85-8D64-C9BBA2CEB249}" type="pres">
      <dgm:prSet presAssocID="{4FADDE56-56F3-4CDF-9885-3518660CBEF3}" presName="Name0" presStyleCnt="0">
        <dgm:presLayoutVars>
          <dgm:dir/>
          <dgm:animLvl val="lvl"/>
          <dgm:resizeHandles val="exact"/>
        </dgm:presLayoutVars>
      </dgm:prSet>
      <dgm:spPr/>
    </dgm:pt>
    <dgm:pt modelId="{6F5D32C7-0794-464D-8ACE-117C60DA8E20}" type="pres">
      <dgm:prSet presAssocID="{B1B042DD-D799-43E1-BA31-7AC2610FFCD4}" presName="boxAndChildren" presStyleCnt="0"/>
      <dgm:spPr/>
    </dgm:pt>
    <dgm:pt modelId="{B78E0641-E16D-407B-B96D-7AD9270A3A68}" type="pres">
      <dgm:prSet presAssocID="{B1B042DD-D799-43E1-BA31-7AC2610FFCD4}" presName="parentTextBox" presStyleLbl="node1" presStyleIdx="0" presStyleCnt="6"/>
      <dgm:spPr/>
    </dgm:pt>
    <dgm:pt modelId="{73F1C417-87E2-4D85-B5AF-73A4E36D8CA8}" type="pres">
      <dgm:prSet presAssocID="{713058A4-6753-4866-A23B-87FE936D6D4C}" presName="sp" presStyleCnt="0"/>
      <dgm:spPr/>
    </dgm:pt>
    <dgm:pt modelId="{0B05C87F-DAFA-41EE-A95F-77E292FF2FED}" type="pres">
      <dgm:prSet presAssocID="{D824465F-785A-45E3-B8F5-68BE426C4354}" presName="arrowAndChildren" presStyleCnt="0"/>
      <dgm:spPr/>
    </dgm:pt>
    <dgm:pt modelId="{406DA4F7-E97E-44D3-86A9-73E630A32455}" type="pres">
      <dgm:prSet presAssocID="{D824465F-785A-45E3-B8F5-68BE426C4354}" presName="parentTextArrow" presStyleLbl="node1" presStyleIdx="1" presStyleCnt="6"/>
      <dgm:spPr>
        <a:prstGeom prst="upArrowCallout">
          <a:avLst/>
        </a:prstGeom>
      </dgm:spPr>
    </dgm:pt>
    <dgm:pt modelId="{885B9DBC-6F87-4432-B0B4-424275B03D2E}" type="pres">
      <dgm:prSet presAssocID="{FBBD63A0-EB98-41DD-A4D3-0CE636B0AFA1}" presName="sp" presStyleCnt="0"/>
      <dgm:spPr/>
    </dgm:pt>
    <dgm:pt modelId="{6A9C1F85-71B7-4EDB-8B94-E0EC7B577C61}" type="pres">
      <dgm:prSet presAssocID="{D9D1C54D-AA72-4F9B-BFCD-38EFC064ACD1}" presName="arrowAndChildren" presStyleCnt="0"/>
      <dgm:spPr/>
    </dgm:pt>
    <dgm:pt modelId="{315F3380-077D-4042-91C5-2EA7D8E4E509}" type="pres">
      <dgm:prSet presAssocID="{D9D1C54D-AA72-4F9B-BFCD-38EFC064ACD1}" presName="parentTextArrow" presStyleLbl="node1" presStyleIdx="2" presStyleCnt="6" custLinFactNeighborX="257" custLinFactNeighborY="4218"/>
      <dgm:spPr/>
    </dgm:pt>
    <dgm:pt modelId="{C480B8E0-11C0-4D38-B2B6-20F54B58E037}" type="pres">
      <dgm:prSet presAssocID="{F82E99E9-FD26-4361-AB89-6ECEEE7A86BF}" presName="sp" presStyleCnt="0"/>
      <dgm:spPr/>
    </dgm:pt>
    <dgm:pt modelId="{C1B2B197-DA80-42B1-AC13-0B192CD20EA4}" type="pres">
      <dgm:prSet presAssocID="{42B9B040-F68E-47E6-BE5A-5846ABCC7400}" presName="arrowAndChildren" presStyleCnt="0"/>
      <dgm:spPr/>
    </dgm:pt>
    <dgm:pt modelId="{3171F7EB-B814-41DE-90E5-F94471D0104A}" type="pres">
      <dgm:prSet presAssocID="{42B9B040-F68E-47E6-BE5A-5846ABCC7400}" presName="parentTextArrow" presStyleLbl="node1" presStyleIdx="3" presStyleCnt="6"/>
      <dgm:spPr/>
    </dgm:pt>
    <dgm:pt modelId="{627AF750-205D-4A1C-AB62-F429DC8E8FB3}" type="pres">
      <dgm:prSet presAssocID="{5CAB3F10-2B56-41B1-8748-42183F8C144C}" presName="sp" presStyleCnt="0"/>
      <dgm:spPr/>
    </dgm:pt>
    <dgm:pt modelId="{51A374D3-934A-4FD1-B8B1-780338F58B22}" type="pres">
      <dgm:prSet presAssocID="{B8F40BE6-7FD2-4F03-A9AD-6353C30E3B10}" presName="arrowAndChildren" presStyleCnt="0"/>
      <dgm:spPr/>
    </dgm:pt>
    <dgm:pt modelId="{D68D9003-6AA2-4BA6-8DBA-0770438F4E1B}" type="pres">
      <dgm:prSet presAssocID="{B8F40BE6-7FD2-4F03-A9AD-6353C30E3B10}" presName="parentTextArrow" presStyleLbl="node1" presStyleIdx="4" presStyleCnt="6" custLinFactNeighborX="-10910" custLinFactNeighborY="4183"/>
      <dgm:spPr/>
    </dgm:pt>
    <dgm:pt modelId="{0F32FDB4-A595-47CD-AB0C-7C41988F8307}" type="pres">
      <dgm:prSet presAssocID="{2AEDB9E1-AA09-49F1-BDDF-3702FDE77088}" presName="sp" presStyleCnt="0"/>
      <dgm:spPr/>
    </dgm:pt>
    <dgm:pt modelId="{B6A0E6ED-75AD-4D92-9B1B-DECEFE73A809}" type="pres">
      <dgm:prSet presAssocID="{B558AD8E-0873-4A77-9DB8-C9FC3120FA76}" presName="arrowAndChildren" presStyleCnt="0"/>
      <dgm:spPr/>
    </dgm:pt>
    <dgm:pt modelId="{102AA623-43C3-4FBB-9F9C-597095B44884}" type="pres">
      <dgm:prSet presAssocID="{B558AD8E-0873-4A77-9DB8-C9FC3120FA76}" presName="parentTextArrow" presStyleLbl="node1" presStyleIdx="5" presStyleCnt="6" custLinFactNeighborX="4543" custLinFactNeighborY="-4461"/>
      <dgm:spPr/>
    </dgm:pt>
  </dgm:ptLst>
  <dgm:cxnLst>
    <dgm:cxn modelId="{1A28FC14-16DF-4815-B7FF-45C3616D96EC}" type="presOf" srcId="{B558AD8E-0873-4A77-9DB8-C9FC3120FA76}" destId="{102AA623-43C3-4FBB-9F9C-597095B44884}" srcOrd="0" destOrd="0" presId="urn:microsoft.com/office/officeart/2005/8/layout/process4"/>
    <dgm:cxn modelId="{9F99275C-99BB-4B16-A4F7-314827E21FD5}" type="presOf" srcId="{B1B042DD-D799-43E1-BA31-7AC2610FFCD4}" destId="{B78E0641-E16D-407B-B96D-7AD9270A3A68}" srcOrd="0" destOrd="0" presId="urn:microsoft.com/office/officeart/2005/8/layout/process4"/>
    <dgm:cxn modelId="{0081E963-0BE6-4534-B174-B49CDF3276AA}" srcId="{4FADDE56-56F3-4CDF-9885-3518660CBEF3}" destId="{B8F40BE6-7FD2-4F03-A9AD-6353C30E3B10}" srcOrd="1" destOrd="0" parTransId="{0F3B608C-6EFA-45A4-9AE6-C327293D1A6C}" sibTransId="{5CAB3F10-2B56-41B1-8748-42183F8C144C}"/>
    <dgm:cxn modelId="{C88EC145-066B-4466-B63D-0FDA9170122B}" srcId="{4FADDE56-56F3-4CDF-9885-3518660CBEF3}" destId="{B558AD8E-0873-4A77-9DB8-C9FC3120FA76}" srcOrd="0" destOrd="0" parTransId="{127E12F7-D9CD-4A64-9812-7A1BEEA82C76}" sibTransId="{2AEDB9E1-AA09-49F1-BDDF-3702FDE77088}"/>
    <dgm:cxn modelId="{C9376A68-1F40-4E4A-BC67-906DCD2B624D}" srcId="{4FADDE56-56F3-4CDF-9885-3518660CBEF3}" destId="{D824465F-785A-45E3-B8F5-68BE426C4354}" srcOrd="4" destOrd="0" parTransId="{40E852AC-22BA-40D6-9895-14039D8EBF97}" sibTransId="{713058A4-6753-4866-A23B-87FE936D6D4C}"/>
    <dgm:cxn modelId="{995DAC69-6928-484C-92D9-A9E73361E7B9}" type="presOf" srcId="{D824465F-785A-45E3-B8F5-68BE426C4354}" destId="{406DA4F7-E97E-44D3-86A9-73E630A32455}" srcOrd="0" destOrd="0" presId="urn:microsoft.com/office/officeart/2005/8/layout/process4"/>
    <dgm:cxn modelId="{868CE657-EA6F-4097-9B7F-FABF9FF8546A}" srcId="{4FADDE56-56F3-4CDF-9885-3518660CBEF3}" destId="{B1B042DD-D799-43E1-BA31-7AC2610FFCD4}" srcOrd="5" destOrd="0" parTransId="{FEF50D8C-B6D7-499D-B27D-EBF36F088897}" sibTransId="{42509685-84EE-4DFE-AA46-B9D0D3A8AD91}"/>
    <dgm:cxn modelId="{7A064F7E-A38E-4F6C-9871-D1D5CF7889C0}" type="presOf" srcId="{B8F40BE6-7FD2-4F03-A9AD-6353C30E3B10}" destId="{D68D9003-6AA2-4BA6-8DBA-0770438F4E1B}" srcOrd="0" destOrd="0" presId="urn:microsoft.com/office/officeart/2005/8/layout/process4"/>
    <dgm:cxn modelId="{3E64F5A8-872B-461D-B6B6-94FD173644F9}" type="presOf" srcId="{4FADDE56-56F3-4CDF-9885-3518660CBEF3}" destId="{8A83ED26-BAEA-4A85-8D64-C9BBA2CEB249}" srcOrd="0" destOrd="0" presId="urn:microsoft.com/office/officeart/2005/8/layout/process4"/>
    <dgm:cxn modelId="{022D65C6-6BFD-4990-90F5-662A0DFF5E71}" type="presOf" srcId="{D9D1C54D-AA72-4F9B-BFCD-38EFC064ACD1}" destId="{315F3380-077D-4042-91C5-2EA7D8E4E509}" srcOrd="0" destOrd="0" presId="urn:microsoft.com/office/officeart/2005/8/layout/process4"/>
    <dgm:cxn modelId="{00396ACF-4D15-47A0-ACD1-9C127D1679AF}" srcId="{4FADDE56-56F3-4CDF-9885-3518660CBEF3}" destId="{D9D1C54D-AA72-4F9B-BFCD-38EFC064ACD1}" srcOrd="3" destOrd="0" parTransId="{22F436A7-5D7D-4D38-9D15-360B10C17621}" sibTransId="{FBBD63A0-EB98-41DD-A4D3-0CE636B0AFA1}"/>
    <dgm:cxn modelId="{CF1730EF-E5D6-4D68-BA55-1AE44BCAB241}" srcId="{4FADDE56-56F3-4CDF-9885-3518660CBEF3}" destId="{42B9B040-F68E-47E6-BE5A-5846ABCC7400}" srcOrd="2" destOrd="0" parTransId="{B7F01A0A-B3E1-44FE-8317-E9B813387FE7}" sibTransId="{F82E99E9-FD26-4361-AB89-6ECEEE7A86BF}"/>
    <dgm:cxn modelId="{791859F6-FF4E-460B-95D1-8F73C64C21D2}" type="presOf" srcId="{42B9B040-F68E-47E6-BE5A-5846ABCC7400}" destId="{3171F7EB-B814-41DE-90E5-F94471D0104A}" srcOrd="0" destOrd="0" presId="urn:microsoft.com/office/officeart/2005/8/layout/process4"/>
    <dgm:cxn modelId="{8C2B3445-0791-4E79-9DF4-B78C1248EFDA}" type="presParOf" srcId="{8A83ED26-BAEA-4A85-8D64-C9BBA2CEB249}" destId="{6F5D32C7-0794-464D-8ACE-117C60DA8E20}" srcOrd="0" destOrd="0" presId="urn:microsoft.com/office/officeart/2005/8/layout/process4"/>
    <dgm:cxn modelId="{A35F2807-48AE-44BA-93B7-5C8EA5AD2D0F}" type="presParOf" srcId="{6F5D32C7-0794-464D-8ACE-117C60DA8E20}" destId="{B78E0641-E16D-407B-B96D-7AD9270A3A68}" srcOrd="0" destOrd="0" presId="urn:microsoft.com/office/officeart/2005/8/layout/process4"/>
    <dgm:cxn modelId="{F3FF6312-83CE-49A1-92A7-2F58CACE0A3E}" type="presParOf" srcId="{8A83ED26-BAEA-4A85-8D64-C9BBA2CEB249}" destId="{73F1C417-87E2-4D85-B5AF-73A4E36D8CA8}" srcOrd="1" destOrd="0" presId="urn:microsoft.com/office/officeart/2005/8/layout/process4"/>
    <dgm:cxn modelId="{FAA6D52F-8DC1-4214-B027-9620AD61FCAA}" type="presParOf" srcId="{8A83ED26-BAEA-4A85-8D64-C9BBA2CEB249}" destId="{0B05C87F-DAFA-41EE-A95F-77E292FF2FED}" srcOrd="2" destOrd="0" presId="urn:microsoft.com/office/officeart/2005/8/layout/process4"/>
    <dgm:cxn modelId="{201FD79A-F2E6-4D00-B40F-9129464AE4BF}" type="presParOf" srcId="{0B05C87F-DAFA-41EE-A95F-77E292FF2FED}" destId="{406DA4F7-E97E-44D3-86A9-73E630A32455}" srcOrd="0" destOrd="0" presId="urn:microsoft.com/office/officeart/2005/8/layout/process4"/>
    <dgm:cxn modelId="{898155C1-2685-44F9-8F85-CE58C85526B7}" type="presParOf" srcId="{8A83ED26-BAEA-4A85-8D64-C9BBA2CEB249}" destId="{885B9DBC-6F87-4432-B0B4-424275B03D2E}" srcOrd="3" destOrd="0" presId="urn:microsoft.com/office/officeart/2005/8/layout/process4"/>
    <dgm:cxn modelId="{AEAED323-D343-458B-8A17-04DF174DC20F}" type="presParOf" srcId="{8A83ED26-BAEA-4A85-8D64-C9BBA2CEB249}" destId="{6A9C1F85-71B7-4EDB-8B94-E0EC7B577C61}" srcOrd="4" destOrd="0" presId="urn:microsoft.com/office/officeart/2005/8/layout/process4"/>
    <dgm:cxn modelId="{EE76DE7E-26EF-4B47-B796-962008B56E5E}" type="presParOf" srcId="{6A9C1F85-71B7-4EDB-8B94-E0EC7B577C61}" destId="{315F3380-077D-4042-91C5-2EA7D8E4E509}" srcOrd="0" destOrd="0" presId="urn:microsoft.com/office/officeart/2005/8/layout/process4"/>
    <dgm:cxn modelId="{034C44BC-B942-4A8F-BCB7-BF14480BD429}" type="presParOf" srcId="{8A83ED26-BAEA-4A85-8D64-C9BBA2CEB249}" destId="{C480B8E0-11C0-4D38-B2B6-20F54B58E037}" srcOrd="5" destOrd="0" presId="urn:microsoft.com/office/officeart/2005/8/layout/process4"/>
    <dgm:cxn modelId="{3D0D4399-1A63-4807-A337-EC37353BFC81}" type="presParOf" srcId="{8A83ED26-BAEA-4A85-8D64-C9BBA2CEB249}" destId="{C1B2B197-DA80-42B1-AC13-0B192CD20EA4}" srcOrd="6" destOrd="0" presId="urn:microsoft.com/office/officeart/2005/8/layout/process4"/>
    <dgm:cxn modelId="{54EF6CD4-104C-48D4-9C50-A1C8E792B9A6}" type="presParOf" srcId="{C1B2B197-DA80-42B1-AC13-0B192CD20EA4}" destId="{3171F7EB-B814-41DE-90E5-F94471D0104A}" srcOrd="0" destOrd="0" presId="urn:microsoft.com/office/officeart/2005/8/layout/process4"/>
    <dgm:cxn modelId="{DAA8DC4C-EC25-4A60-93B2-E8B95E0C282B}" type="presParOf" srcId="{8A83ED26-BAEA-4A85-8D64-C9BBA2CEB249}" destId="{627AF750-205D-4A1C-AB62-F429DC8E8FB3}" srcOrd="7" destOrd="0" presId="urn:microsoft.com/office/officeart/2005/8/layout/process4"/>
    <dgm:cxn modelId="{18169D26-73AA-4B0A-A4EE-8105B73A18F9}" type="presParOf" srcId="{8A83ED26-BAEA-4A85-8D64-C9BBA2CEB249}" destId="{51A374D3-934A-4FD1-B8B1-780338F58B22}" srcOrd="8" destOrd="0" presId="urn:microsoft.com/office/officeart/2005/8/layout/process4"/>
    <dgm:cxn modelId="{C1E7661E-CDB4-4F28-B269-52324E0026C6}" type="presParOf" srcId="{51A374D3-934A-4FD1-B8B1-780338F58B22}" destId="{D68D9003-6AA2-4BA6-8DBA-0770438F4E1B}" srcOrd="0" destOrd="0" presId="urn:microsoft.com/office/officeart/2005/8/layout/process4"/>
    <dgm:cxn modelId="{C464461C-255D-4E5E-82B7-5F3E100C02B7}" type="presParOf" srcId="{8A83ED26-BAEA-4A85-8D64-C9BBA2CEB249}" destId="{0F32FDB4-A595-47CD-AB0C-7C41988F8307}" srcOrd="9" destOrd="0" presId="urn:microsoft.com/office/officeart/2005/8/layout/process4"/>
    <dgm:cxn modelId="{2F4DC427-D4FF-48EF-A6AC-A9623D432836}" type="presParOf" srcId="{8A83ED26-BAEA-4A85-8D64-C9BBA2CEB249}" destId="{B6A0E6ED-75AD-4D92-9B1B-DECEFE73A809}" srcOrd="10" destOrd="0" presId="urn:microsoft.com/office/officeart/2005/8/layout/process4"/>
    <dgm:cxn modelId="{3FD956DF-1390-4605-B75B-49FC975D2F86}" type="presParOf" srcId="{B6A0E6ED-75AD-4D92-9B1B-DECEFE73A809}" destId="{102AA623-43C3-4FBB-9F9C-597095B4488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F4F759-414E-4BB5-9312-4D6B0F9F3956}" type="doc">
      <dgm:prSet loTypeId="urn:microsoft.com/office/officeart/2005/8/layout/hList1" loCatId="list" qsTypeId="urn:microsoft.com/office/officeart/2005/8/quickstyle/simple1#2" qsCatId="simple" csTypeId="urn:microsoft.com/office/officeart/2005/8/colors/colorful5#1" csCatId="colorful" phldr="1"/>
      <dgm:spPr/>
      <dgm:t>
        <a:bodyPr/>
        <a:lstStyle/>
        <a:p>
          <a:endParaRPr lang="zh-TW" altLang="en-US"/>
        </a:p>
      </dgm:t>
    </dgm:pt>
    <dgm:pt modelId="{D6F1B40B-656B-43C8-9C81-459D1F13B1F6}">
      <dgm:prSet phldrT="[文字]"/>
      <dgm:spPr/>
      <dgm:t>
        <a:bodyPr/>
        <a:lstStyle/>
        <a:p>
          <a:r>
            <a:rPr lang="zh-TW" altLang="en-US" b="1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塗改或註記</a:t>
          </a:r>
          <a:endParaRPr lang="zh-TW" altLang="en-US" dirty="0">
            <a:solidFill>
              <a:schemeClr val="tx1"/>
            </a:solidFill>
          </a:endParaRPr>
        </a:p>
      </dgm:t>
    </dgm:pt>
    <dgm:pt modelId="{720C9FC3-7A3D-4E40-BCE1-FA2992229145}" type="parTrans" cxnId="{72163C06-4DA9-4C54-A009-13C2BD9884DA}">
      <dgm:prSet/>
      <dgm:spPr/>
      <dgm:t>
        <a:bodyPr/>
        <a:lstStyle/>
        <a:p>
          <a:endParaRPr lang="zh-TW" altLang="en-US"/>
        </a:p>
      </dgm:t>
    </dgm:pt>
    <dgm:pt modelId="{796BC613-99AA-482D-BD81-168685E42BCD}" type="sibTrans" cxnId="{72163C06-4DA9-4C54-A009-13C2BD9884DA}">
      <dgm:prSet/>
      <dgm:spPr/>
      <dgm:t>
        <a:bodyPr/>
        <a:lstStyle/>
        <a:p>
          <a:endParaRPr lang="zh-TW" altLang="en-US"/>
        </a:p>
      </dgm:t>
    </dgm:pt>
    <dgm:pt modelId="{ED274205-2E01-4B80-91AB-850801A3DD55}">
      <dgm:prSet phldrT="[文字]"/>
      <dgm:spPr/>
      <dgm:t>
        <a:bodyPr/>
        <a:lstStyle/>
        <a:p>
          <a:pPr>
            <a:buClr>
              <a:srgbClr val="008000"/>
            </a:buClr>
            <a:buFont typeface="Wingdings" pitchFamily="2" charset="2"/>
            <a:buChar char="n"/>
          </a:pPr>
          <a:r>
            <a:rPr lang="zh-TW" altLang="en-US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有任何塗改或註記處，請</a:t>
          </a:r>
          <a:r>
            <a:rPr lang="zh-TW" altLang="en-US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簽名</a:t>
          </a:r>
          <a:r>
            <a:rPr lang="zh-TW" altLang="en-US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或</a:t>
          </a:r>
          <a:r>
            <a:rPr lang="zh-TW" altLang="en-US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蓋章</a:t>
          </a:r>
          <a:r>
            <a:rPr lang="zh-TW" altLang="en-US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。</a:t>
          </a:r>
          <a:endParaRPr lang="zh-TW" altLang="en-US" dirty="0">
            <a:solidFill>
              <a:schemeClr val="tx1"/>
            </a:solidFill>
          </a:endParaRPr>
        </a:p>
      </dgm:t>
    </dgm:pt>
    <dgm:pt modelId="{E0C0C3F7-E7EB-4F2A-A72E-47ADCE7D9E3D}" type="parTrans" cxnId="{7CFE7CAD-8A73-4C97-A3A7-BC501AD884E1}">
      <dgm:prSet/>
      <dgm:spPr/>
      <dgm:t>
        <a:bodyPr/>
        <a:lstStyle/>
        <a:p>
          <a:endParaRPr lang="zh-TW" altLang="en-US"/>
        </a:p>
      </dgm:t>
    </dgm:pt>
    <dgm:pt modelId="{933D7F9C-595D-4622-A4BA-9A0093858F3A}" type="sibTrans" cxnId="{7CFE7CAD-8A73-4C97-A3A7-BC501AD884E1}">
      <dgm:prSet/>
      <dgm:spPr/>
      <dgm:t>
        <a:bodyPr/>
        <a:lstStyle/>
        <a:p>
          <a:endParaRPr lang="zh-TW" altLang="en-US"/>
        </a:p>
      </dgm:t>
    </dgm:pt>
    <dgm:pt modelId="{804C80FE-B6BA-4171-8CB8-F2ED80207BCC}">
      <dgm:prSet phldrT="[文字]"/>
      <dgm:spPr/>
      <dgm:t>
        <a:bodyPr/>
        <a:lstStyle/>
        <a:p>
          <a:r>
            <a:rPr lang="zh-TW" altLang="en-US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如記載不明</a:t>
          </a:r>
          <a:endParaRPr lang="zh-TW" altLang="en-US" dirty="0">
            <a:solidFill>
              <a:schemeClr val="tx1"/>
            </a:solidFill>
          </a:endParaRPr>
        </a:p>
      </dgm:t>
    </dgm:pt>
    <dgm:pt modelId="{C0ED4FAA-1B3F-4FBD-827F-DBF2EE4C59BF}" type="parTrans" cxnId="{642AE555-4423-4986-B851-D2F6CEFD2A0F}">
      <dgm:prSet/>
      <dgm:spPr/>
      <dgm:t>
        <a:bodyPr/>
        <a:lstStyle/>
        <a:p>
          <a:endParaRPr lang="zh-TW" altLang="en-US"/>
        </a:p>
      </dgm:t>
    </dgm:pt>
    <dgm:pt modelId="{C47CD4E0-8D05-4FB2-8C08-C063F26114A2}" type="sibTrans" cxnId="{642AE555-4423-4986-B851-D2F6CEFD2A0F}">
      <dgm:prSet/>
      <dgm:spPr/>
      <dgm:t>
        <a:bodyPr/>
        <a:lstStyle/>
        <a:p>
          <a:endParaRPr lang="zh-TW" altLang="en-US"/>
        </a:p>
      </dgm:t>
    </dgm:pt>
    <dgm:pt modelId="{C32A9846-DFEA-454C-BA41-514F15A5E43C}">
      <dgm:prSet phldrT="[文字]"/>
      <dgm:spPr/>
      <dgm:t>
        <a:bodyPr/>
        <a:lstStyle/>
        <a:p>
          <a:pPr>
            <a:buClr>
              <a:srgbClr val="008000"/>
            </a:buClr>
            <a:buFont typeface="Wingdings" pitchFamily="2" charset="2"/>
            <a:buChar char="n"/>
          </a:pPr>
          <a:r>
            <a:rPr lang="zh-TW" altLang="en-US" b="1" dirty="0">
              <a:latin typeface="微軟正黑體" pitchFamily="34" charset="-120"/>
              <a:ea typeface="微軟正黑體" pitchFamily="34" charset="-120"/>
            </a:rPr>
            <a:t>收據及發票應記明事項，</a:t>
          </a:r>
          <a:r>
            <a:rPr lang="zh-TW" altLang="en-US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如記載不明，應通知補正</a:t>
          </a:r>
          <a:r>
            <a:rPr lang="zh-TW" altLang="en-US" b="1" dirty="0">
              <a:solidFill>
                <a:schemeClr val="bg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rPr>
            <a:t>，</a:t>
          </a:r>
          <a:r>
            <a:rPr lang="zh-TW" altLang="en-US" b="1" dirty="0">
              <a:latin typeface="微軟正黑體" pitchFamily="34" charset="-120"/>
              <a:ea typeface="微軟正黑體" pitchFamily="34" charset="-120"/>
            </a:rPr>
            <a:t>不能補正者，應</a:t>
          </a:r>
          <a:r>
            <a:rPr lang="zh-TW" altLang="en-US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詳細註明，並簽名證明之。</a:t>
          </a:r>
          <a:endParaRPr lang="zh-TW" altLang="en-US" dirty="0">
            <a:solidFill>
              <a:srgbClr val="FF0000"/>
            </a:solidFill>
          </a:endParaRPr>
        </a:p>
      </dgm:t>
    </dgm:pt>
    <dgm:pt modelId="{72D53CBB-EC61-4F81-8138-D3F6F85E5E59}" type="parTrans" cxnId="{3270D129-A100-47FE-B9B1-DA3AE588655E}">
      <dgm:prSet/>
      <dgm:spPr/>
      <dgm:t>
        <a:bodyPr/>
        <a:lstStyle/>
        <a:p>
          <a:endParaRPr lang="zh-TW" altLang="en-US"/>
        </a:p>
      </dgm:t>
    </dgm:pt>
    <dgm:pt modelId="{1E6C0D5D-4CEB-4928-8AC8-3D2D75DAA68A}" type="sibTrans" cxnId="{3270D129-A100-47FE-B9B1-DA3AE588655E}">
      <dgm:prSet/>
      <dgm:spPr/>
      <dgm:t>
        <a:bodyPr/>
        <a:lstStyle/>
        <a:p>
          <a:endParaRPr lang="zh-TW" altLang="en-US"/>
        </a:p>
      </dgm:t>
    </dgm:pt>
    <dgm:pt modelId="{BD594E03-DDAE-4504-8536-C09CC645A0E4}">
      <dgm:prSet phldrT="[文字]"/>
      <dgm:spPr/>
      <dgm:t>
        <a:bodyPr/>
        <a:lstStyle/>
        <a:p>
          <a:r>
            <a:rPr lang="zh-TW" altLang="en-US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應記載品名</a:t>
          </a:r>
          <a:endParaRPr lang="zh-TW" altLang="en-US" dirty="0">
            <a:solidFill>
              <a:schemeClr val="tx1"/>
            </a:solidFill>
          </a:endParaRPr>
        </a:p>
      </dgm:t>
    </dgm:pt>
    <dgm:pt modelId="{3755CA04-BF73-44F5-B0F0-34E0A6F60F7C}" type="parTrans" cxnId="{924F2628-17AF-429C-9C6D-415A82CCE8E9}">
      <dgm:prSet/>
      <dgm:spPr/>
      <dgm:t>
        <a:bodyPr/>
        <a:lstStyle/>
        <a:p>
          <a:endParaRPr lang="zh-TW" altLang="en-US"/>
        </a:p>
      </dgm:t>
    </dgm:pt>
    <dgm:pt modelId="{FCDE83E0-0671-4CA5-B628-51BBC086A6C6}" type="sibTrans" cxnId="{924F2628-17AF-429C-9C6D-415A82CCE8E9}">
      <dgm:prSet/>
      <dgm:spPr/>
      <dgm:t>
        <a:bodyPr/>
        <a:lstStyle/>
        <a:p>
          <a:endParaRPr lang="zh-TW" altLang="en-US"/>
        </a:p>
      </dgm:t>
    </dgm:pt>
    <dgm:pt modelId="{9027D781-B22D-4FAA-B7CB-F48C72935D1E}">
      <dgm:prSet phldrT="[文字]"/>
      <dgm:spPr/>
      <dgm:t>
        <a:bodyPr/>
        <a:lstStyle/>
        <a:p>
          <a:pPr>
            <a:buClr>
              <a:srgbClr val="008000"/>
            </a:buClr>
            <a:buFont typeface="Wingdings" pitchFamily="2" charset="2"/>
            <a:buChar char="n"/>
          </a:pPr>
          <a:r>
            <a:rPr lang="zh-TW" altLang="en-US" b="1" dirty="0">
              <a:latin typeface="微軟正黑體" pitchFamily="34" charset="-120"/>
              <a:ea typeface="微軟正黑體" pitchFamily="34" charset="-120"/>
            </a:rPr>
            <a:t>統一發票應記載品名，</a:t>
          </a:r>
          <a:r>
            <a:rPr lang="zh-TW" altLang="en-US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僅有代號者</a:t>
          </a:r>
          <a:r>
            <a:rPr lang="zh-TW" altLang="en-US" b="1" dirty="0">
              <a:solidFill>
                <a:schemeClr val="bg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rPr>
            <a:t>，</a:t>
          </a:r>
          <a:r>
            <a:rPr lang="zh-TW" altLang="en-US" b="1" dirty="0">
              <a:latin typeface="微軟正黑體" pitchFamily="34" charset="-120"/>
              <a:ea typeface="微軟正黑體" pitchFamily="34" charset="-120"/>
            </a:rPr>
            <a:t>應由</a:t>
          </a:r>
          <a:r>
            <a:rPr lang="zh-TW" altLang="en-US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經手人加註品名、總價並簽名證明。</a:t>
          </a:r>
          <a:endParaRPr lang="zh-TW" altLang="en-US" dirty="0">
            <a:solidFill>
              <a:srgbClr val="FF0000"/>
            </a:solidFill>
          </a:endParaRPr>
        </a:p>
      </dgm:t>
    </dgm:pt>
    <dgm:pt modelId="{AC2F4D64-CB70-4D79-9F6B-FF4A35E23121}" type="parTrans" cxnId="{129EC532-6F1E-4827-B985-4E4F0B7A8A6D}">
      <dgm:prSet/>
      <dgm:spPr/>
      <dgm:t>
        <a:bodyPr/>
        <a:lstStyle/>
        <a:p>
          <a:endParaRPr lang="zh-TW" altLang="en-US"/>
        </a:p>
      </dgm:t>
    </dgm:pt>
    <dgm:pt modelId="{1412BCAD-B589-4DC1-A33B-34EC1C170616}" type="sibTrans" cxnId="{129EC532-6F1E-4827-B985-4E4F0B7A8A6D}">
      <dgm:prSet/>
      <dgm:spPr/>
      <dgm:t>
        <a:bodyPr/>
        <a:lstStyle/>
        <a:p>
          <a:endParaRPr lang="zh-TW" altLang="en-US"/>
        </a:p>
      </dgm:t>
    </dgm:pt>
    <dgm:pt modelId="{AC6AC5C3-A6C8-4BC1-B368-1EB781F94C43}">
      <dgm:prSet phldrT="[文字]"/>
      <dgm:spPr/>
      <dgm:t>
        <a:bodyPr/>
        <a:lstStyle/>
        <a:p>
          <a:pPr>
            <a:buClr>
              <a:srgbClr val="008000"/>
            </a:buClr>
            <a:buFont typeface="Wingdings" pitchFamily="2" charset="2"/>
            <a:buChar char="n"/>
          </a:pPr>
          <a:r>
            <a:rPr lang="zh-TW" altLang="en-US" b="1" dirty="0">
              <a:latin typeface="微軟正黑體" pitchFamily="34" charset="-120"/>
              <a:ea typeface="微軟正黑體" pitchFamily="34" charset="-120"/>
            </a:rPr>
            <a:t>單價、數量及總數加總應正確，</a:t>
          </a:r>
          <a:r>
            <a:rPr lang="zh-TW" altLang="en-US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總價大寫數字</a:t>
          </a:r>
          <a:r>
            <a:rPr lang="zh-TW" altLang="en-US" b="1" dirty="0">
              <a:latin typeface="微軟正黑體" pitchFamily="34" charset="-120"/>
              <a:ea typeface="微軟正黑體" pitchFamily="34" charset="-120"/>
            </a:rPr>
            <a:t>書寫。</a:t>
          </a:r>
          <a:r>
            <a:rPr lang="zh-TW" altLang="en-US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大寫金額書寫錯誤，應依規定另行開立。</a:t>
          </a:r>
          <a:endParaRPr lang="zh-TW" altLang="en-US" dirty="0">
            <a:solidFill>
              <a:srgbClr val="FF0000"/>
            </a:solidFill>
          </a:endParaRPr>
        </a:p>
      </dgm:t>
    </dgm:pt>
    <dgm:pt modelId="{890DE34E-AC66-4302-8EDC-57C25DB33C1C}" type="parTrans" cxnId="{BB02B4A3-31CC-4EC2-A01F-B667C9F8CA3E}">
      <dgm:prSet/>
      <dgm:spPr/>
      <dgm:t>
        <a:bodyPr/>
        <a:lstStyle/>
        <a:p>
          <a:endParaRPr lang="zh-TW" altLang="en-US"/>
        </a:p>
      </dgm:t>
    </dgm:pt>
    <dgm:pt modelId="{D574CC77-03E7-4CF5-B077-DB11D6C8CA2D}" type="sibTrans" cxnId="{BB02B4A3-31CC-4EC2-A01F-B667C9F8CA3E}">
      <dgm:prSet/>
      <dgm:spPr/>
      <dgm:t>
        <a:bodyPr/>
        <a:lstStyle/>
        <a:p>
          <a:endParaRPr lang="zh-TW" altLang="en-US"/>
        </a:p>
      </dgm:t>
    </dgm:pt>
    <dgm:pt modelId="{D626DF72-EF53-4B11-8295-31A9D6B1C02B}">
      <dgm:prSet phldrT="[文字]"/>
      <dgm:spPr/>
      <dgm:t>
        <a:bodyPr/>
        <a:lstStyle/>
        <a:p>
          <a:r>
            <a:rPr lang="zh-TW" altLang="en-US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總價應用大寫數字</a:t>
          </a:r>
          <a:endParaRPr lang="zh-TW" altLang="en-US" dirty="0">
            <a:solidFill>
              <a:schemeClr val="tx1"/>
            </a:solidFill>
          </a:endParaRPr>
        </a:p>
      </dgm:t>
    </dgm:pt>
    <dgm:pt modelId="{001C10ED-E9B9-4E6D-8CFE-0E084D9370FA}" type="parTrans" cxnId="{9CD6B02C-B4B9-4F9B-B37C-D849658DD36C}">
      <dgm:prSet/>
      <dgm:spPr/>
      <dgm:t>
        <a:bodyPr/>
        <a:lstStyle/>
        <a:p>
          <a:endParaRPr lang="zh-TW" altLang="en-US"/>
        </a:p>
      </dgm:t>
    </dgm:pt>
    <dgm:pt modelId="{9BC1F122-B447-4FD7-B7C0-56801E46CB08}" type="sibTrans" cxnId="{9CD6B02C-B4B9-4F9B-B37C-D849658DD36C}">
      <dgm:prSet/>
      <dgm:spPr/>
      <dgm:t>
        <a:bodyPr/>
        <a:lstStyle/>
        <a:p>
          <a:endParaRPr lang="zh-TW" altLang="en-US"/>
        </a:p>
      </dgm:t>
    </dgm:pt>
    <dgm:pt modelId="{CC8325EC-19EB-4BE0-B90A-D927A1B958FE}" type="pres">
      <dgm:prSet presAssocID="{18F4F759-414E-4BB5-9312-4D6B0F9F3956}" presName="Name0" presStyleCnt="0">
        <dgm:presLayoutVars>
          <dgm:dir/>
          <dgm:animLvl val="lvl"/>
          <dgm:resizeHandles val="exact"/>
        </dgm:presLayoutVars>
      </dgm:prSet>
      <dgm:spPr/>
    </dgm:pt>
    <dgm:pt modelId="{C7E23D2E-3C2E-4F16-BB3E-D437B25D4A2C}" type="pres">
      <dgm:prSet presAssocID="{D6F1B40B-656B-43C8-9C81-459D1F13B1F6}" presName="composite" presStyleCnt="0"/>
      <dgm:spPr/>
    </dgm:pt>
    <dgm:pt modelId="{AE3756B9-02A9-4FE5-99BC-5DADBA59B5A3}" type="pres">
      <dgm:prSet presAssocID="{D6F1B40B-656B-43C8-9C81-459D1F13B1F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CB5C2FD2-31F2-4EC8-91AB-E21E8086601A}" type="pres">
      <dgm:prSet presAssocID="{D6F1B40B-656B-43C8-9C81-459D1F13B1F6}" presName="desTx" presStyleLbl="alignAccFollowNode1" presStyleIdx="0" presStyleCnt="4">
        <dgm:presLayoutVars>
          <dgm:bulletEnabled val="1"/>
        </dgm:presLayoutVars>
      </dgm:prSet>
      <dgm:spPr/>
    </dgm:pt>
    <dgm:pt modelId="{A8190F04-3CD1-4A32-859F-FA094C054FE5}" type="pres">
      <dgm:prSet presAssocID="{796BC613-99AA-482D-BD81-168685E42BCD}" presName="space" presStyleCnt="0"/>
      <dgm:spPr/>
    </dgm:pt>
    <dgm:pt modelId="{685D1F5A-8574-49E2-986F-4544EA3AC59D}" type="pres">
      <dgm:prSet presAssocID="{804C80FE-B6BA-4171-8CB8-F2ED80207BCC}" presName="composite" presStyleCnt="0"/>
      <dgm:spPr/>
    </dgm:pt>
    <dgm:pt modelId="{9F814DF2-DABE-41A0-81A8-E75E85F5D18F}" type="pres">
      <dgm:prSet presAssocID="{804C80FE-B6BA-4171-8CB8-F2ED80207BC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FA3012AC-C2FD-4C5A-B3F2-464FF4D5B8D4}" type="pres">
      <dgm:prSet presAssocID="{804C80FE-B6BA-4171-8CB8-F2ED80207BCC}" presName="desTx" presStyleLbl="alignAccFollowNode1" presStyleIdx="1" presStyleCnt="4">
        <dgm:presLayoutVars>
          <dgm:bulletEnabled val="1"/>
        </dgm:presLayoutVars>
      </dgm:prSet>
      <dgm:spPr/>
    </dgm:pt>
    <dgm:pt modelId="{21F99CB5-064C-4BEC-A591-FC5BAD11883B}" type="pres">
      <dgm:prSet presAssocID="{C47CD4E0-8D05-4FB2-8C08-C063F26114A2}" presName="space" presStyleCnt="0"/>
      <dgm:spPr/>
    </dgm:pt>
    <dgm:pt modelId="{DBA673E7-1F85-4BED-A5DE-31E257878259}" type="pres">
      <dgm:prSet presAssocID="{BD594E03-DDAE-4504-8536-C09CC645A0E4}" presName="composite" presStyleCnt="0"/>
      <dgm:spPr/>
    </dgm:pt>
    <dgm:pt modelId="{7CF5F05A-A97C-4BBF-8EA7-1C61F724FA65}" type="pres">
      <dgm:prSet presAssocID="{BD594E03-DDAE-4504-8536-C09CC645A0E4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461B14ED-2DFF-43DA-A31D-41905697649E}" type="pres">
      <dgm:prSet presAssocID="{BD594E03-DDAE-4504-8536-C09CC645A0E4}" presName="desTx" presStyleLbl="alignAccFollowNode1" presStyleIdx="2" presStyleCnt="4">
        <dgm:presLayoutVars>
          <dgm:bulletEnabled val="1"/>
        </dgm:presLayoutVars>
      </dgm:prSet>
      <dgm:spPr/>
    </dgm:pt>
    <dgm:pt modelId="{43E844F2-DFE8-4BDA-BE9E-7BC72478DFD0}" type="pres">
      <dgm:prSet presAssocID="{FCDE83E0-0671-4CA5-B628-51BBC086A6C6}" presName="space" presStyleCnt="0"/>
      <dgm:spPr/>
    </dgm:pt>
    <dgm:pt modelId="{FD5EB68E-613B-46D5-A1FD-D9D310E63ED1}" type="pres">
      <dgm:prSet presAssocID="{D626DF72-EF53-4B11-8295-31A9D6B1C02B}" presName="composite" presStyleCnt="0"/>
      <dgm:spPr/>
    </dgm:pt>
    <dgm:pt modelId="{37E1E1C7-A927-4E5C-A528-72E4B0F3568B}" type="pres">
      <dgm:prSet presAssocID="{D626DF72-EF53-4B11-8295-31A9D6B1C02B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86036E4A-8CA7-4028-A187-6A64CBAC21D7}" type="pres">
      <dgm:prSet presAssocID="{D626DF72-EF53-4B11-8295-31A9D6B1C02B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72163C06-4DA9-4C54-A009-13C2BD9884DA}" srcId="{18F4F759-414E-4BB5-9312-4D6B0F9F3956}" destId="{D6F1B40B-656B-43C8-9C81-459D1F13B1F6}" srcOrd="0" destOrd="0" parTransId="{720C9FC3-7A3D-4E40-BCE1-FA2992229145}" sibTransId="{796BC613-99AA-482D-BD81-168685E42BCD}"/>
    <dgm:cxn modelId="{5B27570E-DD67-4711-9E51-241C8F625FC6}" type="presOf" srcId="{AC6AC5C3-A6C8-4BC1-B368-1EB781F94C43}" destId="{86036E4A-8CA7-4028-A187-6A64CBAC21D7}" srcOrd="0" destOrd="0" presId="urn:microsoft.com/office/officeart/2005/8/layout/hList1"/>
    <dgm:cxn modelId="{B9349519-8F60-438A-A3E3-2E54D1F90D21}" type="presOf" srcId="{D626DF72-EF53-4B11-8295-31A9D6B1C02B}" destId="{37E1E1C7-A927-4E5C-A528-72E4B0F3568B}" srcOrd="0" destOrd="0" presId="urn:microsoft.com/office/officeart/2005/8/layout/hList1"/>
    <dgm:cxn modelId="{924F2628-17AF-429C-9C6D-415A82CCE8E9}" srcId="{18F4F759-414E-4BB5-9312-4D6B0F9F3956}" destId="{BD594E03-DDAE-4504-8536-C09CC645A0E4}" srcOrd="2" destOrd="0" parTransId="{3755CA04-BF73-44F5-B0F0-34E0A6F60F7C}" sibTransId="{FCDE83E0-0671-4CA5-B628-51BBC086A6C6}"/>
    <dgm:cxn modelId="{3270D129-A100-47FE-B9B1-DA3AE588655E}" srcId="{804C80FE-B6BA-4171-8CB8-F2ED80207BCC}" destId="{C32A9846-DFEA-454C-BA41-514F15A5E43C}" srcOrd="0" destOrd="0" parTransId="{72D53CBB-EC61-4F81-8138-D3F6F85E5E59}" sibTransId="{1E6C0D5D-4CEB-4928-8AC8-3D2D75DAA68A}"/>
    <dgm:cxn modelId="{9CD6B02C-B4B9-4F9B-B37C-D849658DD36C}" srcId="{18F4F759-414E-4BB5-9312-4D6B0F9F3956}" destId="{D626DF72-EF53-4B11-8295-31A9D6B1C02B}" srcOrd="3" destOrd="0" parTransId="{001C10ED-E9B9-4E6D-8CFE-0E084D9370FA}" sibTransId="{9BC1F122-B447-4FD7-B7C0-56801E46CB08}"/>
    <dgm:cxn modelId="{129EC532-6F1E-4827-B985-4E4F0B7A8A6D}" srcId="{BD594E03-DDAE-4504-8536-C09CC645A0E4}" destId="{9027D781-B22D-4FAA-B7CB-F48C72935D1E}" srcOrd="0" destOrd="0" parTransId="{AC2F4D64-CB70-4D79-9F6B-FF4A35E23121}" sibTransId="{1412BCAD-B589-4DC1-A33B-34EC1C170616}"/>
    <dgm:cxn modelId="{1FB36A34-400E-4662-9BCE-0886CD5C317C}" type="presOf" srcId="{18F4F759-414E-4BB5-9312-4D6B0F9F3956}" destId="{CC8325EC-19EB-4BE0-B90A-D927A1B958FE}" srcOrd="0" destOrd="0" presId="urn:microsoft.com/office/officeart/2005/8/layout/hList1"/>
    <dgm:cxn modelId="{642AE555-4423-4986-B851-D2F6CEFD2A0F}" srcId="{18F4F759-414E-4BB5-9312-4D6B0F9F3956}" destId="{804C80FE-B6BA-4171-8CB8-F2ED80207BCC}" srcOrd="1" destOrd="0" parTransId="{C0ED4FAA-1B3F-4FBD-827F-DBF2EE4C59BF}" sibTransId="{C47CD4E0-8D05-4FB2-8C08-C063F26114A2}"/>
    <dgm:cxn modelId="{CEA5B784-5D4B-4517-A4EE-3163B53C90B2}" type="presOf" srcId="{BD594E03-DDAE-4504-8536-C09CC645A0E4}" destId="{7CF5F05A-A97C-4BBF-8EA7-1C61F724FA65}" srcOrd="0" destOrd="0" presId="urn:microsoft.com/office/officeart/2005/8/layout/hList1"/>
    <dgm:cxn modelId="{DFBEB689-AF7C-46A5-913A-F29D3AB5F19C}" type="presOf" srcId="{D6F1B40B-656B-43C8-9C81-459D1F13B1F6}" destId="{AE3756B9-02A9-4FE5-99BC-5DADBA59B5A3}" srcOrd="0" destOrd="0" presId="urn:microsoft.com/office/officeart/2005/8/layout/hList1"/>
    <dgm:cxn modelId="{55C2328E-8E6E-4A96-BD89-3F929E1671B3}" type="presOf" srcId="{C32A9846-DFEA-454C-BA41-514F15A5E43C}" destId="{FA3012AC-C2FD-4C5A-B3F2-464FF4D5B8D4}" srcOrd="0" destOrd="0" presId="urn:microsoft.com/office/officeart/2005/8/layout/hList1"/>
    <dgm:cxn modelId="{BB02B4A3-31CC-4EC2-A01F-B667C9F8CA3E}" srcId="{D626DF72-EF53-4B11-8295-31A9D6B1C02B}" destId="{AC6AC5C3-A6C8-4BC1-B368-1EB781F94C43}" srcOrd="0" destOrd="0" parTransId="{890DE34E-AC66-4302-8EDC-57C25DB33C1C}" sibTransId="{D574CC77-03E7-4CF5-B077-DB11D6C8CA2D}"/>
    <dgm:cxn modelId="{7CFE7CAD-8A73-4C97-A3A7-BC501AD884E1}" srcId="{D6F1B40B-656B-43C8-9C81-459D1F13B1F6}" destId="{ED274205-2E01-4B80-91AB-850801A3DD55}" srcOrd="0" destOrd="0" parTransId="{E0C0C3F7-E7EB-4F2A-A72E-47ADCE7D9E3D}" sibTransId="{933D7F9C-595D-4622-A4BA-9A0093858F3A}"/>
    <dgm:cxn modelId="{342A50BE-F387-4791-A1EE-9061F8185CBA}" type="presOf" srcId="{9027D781-B22D-4FAA-B7CB-F48C72935D1E}" destId="{461B14ED-2DFF-43DA-A31D-41905697649E}" srcOrd="0" destOrd="0" presId="urn:microsoft.com/office/officeart/2005/8/layout/hList1"/>
    <dgm:cxn modelId="{7F2404D4-CB7D-40C6-B56C-707816A833B8}" type="presOf" srcId="{ED274205-2E01-4B80-91AB-850801A3DD55}" destId="{CB5C2FD2-31F2-4EC8-91AB-E21E8086601A}" srcOrd="0" destOrd="0" presId="urn:microsoft.com/office/officeart/2005/8/layout/hList1"/>
    <dgm:cxn modelId="{862C0CEA-516F-44ED-A558-1FD07C8E02D5}" type="presOf" srcId="{804C80FE-B6BA-4171-8CB8-F2ED80207BCC}" destId="{9F814DF2-DABE-41A0-81A8-E75E85F5D18F}" srcOrd="0" destOrd="0" presId="urn:microsoft.com/office/officeart/2005/8/layout/hList1"/>
    <dgm:cxn modelId="{B4BBBD94-8930-4E04-9D4D-23A5BA6765AC}" type="presParOf" srcId="{CC8325EC-19EB-4BE0-B90A-D927A1B958FE}" destId="{C7E23D2E-3C2E-4F16-BB3E-D437B25D4A2C}" srcOrd="0" destOrd="0" presId="urn:microsoft.com/office/officeart/2005/8/layout/hList1"/>
    <dgm:cxn modelId="{0FE5E36E-6667-431E-8BE6-CEA5E5F14804}" type="presParOf" srcId="{C7E23D2E-3C2E-4F16-BB3E-D437B25D4A2C}" destId="{AE3756B9-02A9-4FE5-99BC-5DADBA59B5A3}" srcOrd="0" destOrd="0" presId="urn:microsoft.com/office/officeart/2005/8/layout/hList1"/>
    <dgm:cxn modelId="{EF1245FE-7B3A-44D0-A6E9-27DCE780ECB6}" type="presParOf" srcId="{C7E23D2E-3C2E-4F16-BB3E-D437B25D4A2C}" destId="{CB5C2FD2-31F2-4EC8-91AB-E21E8086601A}" srcOrd="1" destOrd="0" presId="urn:microsoft.com/office/officeart/2005/8/layout/hList1"/>
    <dgm:cxn modelId="{94ED1010-ACF8-4712-9EFE-1EFF19FF49DD}" type="presParOf" srcId="{CC8325EC-19EB-4BE0-B90A-D927A1B958FE}" destId="{A8190F04-3CD1-4A32-859F-FA094C054FE5}" srcOrd="1" destOrd="0" presId="urn:microsoft.com/office/officeart/2005/8/layout/hList1"/>
    <dgm:cxn modelId="{41BF84B2-429B-4F5B-A0D3-215D03F44B61}" type="presParOf" srcId="{CC8325EC-19EB-4BE0-B90A-D927A1B958FE}" destId="{685D1F5A-8574-49E2-986F-4544EA3AC59D}" srcOrd="2" destOrd="0" presId="urn:microsoft.com/office/officeart/2005/8/layout/hList1"/>
    <dgm:cxn modelId="{05D275A3-C9E3-431A-88B5-75F7C8F9C65F}" type="presParOf" srcId="{685D1F5A-8574-49E2-986F-4544EA3AC59D}" destId="{9F814DF2-DABE-41A0-81A8-E75E85F5D18F}" srcOrd="0" destOrd="0" presId="urn:microsoft.com/office/officeart/2005/8/layout/hList1"/>
    <dgm:cxn modelId="{DEC981D2-7EE6-4FD0-B106-3AD5D9EA7678}" type="presParOf" srcId="{685D1F5A-8574-49E2-986F-4544EA3AC59D}" destId="{FA3012AC-C2FD-4C5A-B3F2-464FF4D5B8D4}" srcOrd="1" destOrd="0" presId="urn:microsoft.com/office/officeart/2005/8/layout/hList1"/>
    <dgm:cxn modelId="{2C8DE9CE-EE1E-45F1-8490-0E29CE20F044}" type="presParOf" srcId="{CC8325EC-19EB-4BE0-B90A-D927A1B958FE}" destId="{21F99CB5-064C-4BEC-A591-FC5BAD11883B}" srcOrd="3" destOrd="0" presId="urn:microsoft.com/office/officeart/2005/8/layout/hList1"/>
    <dgm:cxn modelId="{FF1DA2D0-B4F0-4CF8-8727-EE1451C80856}" type="presParOf" srcId="{CC8325EC-19EB-4BE0-B90A-D927A1B958FE}" destId="{DBA673E7-1F85-4BED-A5DE-31E257878259}" srcOrd="4" destOrd="0" presId="urn:microsoft.com/office/officeart/2005/8/layout/hList1"/>
    <dgm:cxn modelId="{4648B8A0-AC5A-4BED-9E2D-EC906BFE62FD}" type="presParOf" srcId="{DBA673E7-1F85-4BED-A5DE-31E257878259}" destId="{7CF5F05A-A97C-4BBF-8EA7-1C61F724FA65}" srcOrd="0" destOrd="0" presId="urn:microsoft.com/office/officeart/2005/8/layout/hList1"/>
    <dgm:cxn modelId="{0F117257-4CC8-4766-AABB-00564ADE52E1}" type="presParOf" srcId="{DBA673E7-1F85-4BED-A5DE-31E257878259}" destId="{461B14ED-2DFF-43DA-A31D-41905697649E}" srcOrd="1" destOrd="0" presId="urn:microsoft.com/office/officeart/2005/8/layout/hList1"/>
    <dgm:cxn modelId="{4F3654A1-6EFD-4C16-8FB9-3F25564E8321}" type="presParOf" srcId="{CC8325EC-19EB-4BE0-B90A-D927A1B958FE}" destId="{43E844F2-DFE8-4BDA-BE9E-7BC72478DFD0}" srcOrd="5" destOrd="0" presId="urn:microsoft.com/office/officeart/2005/8/layout/hList1"/>
    <dgm:cxn modelId="{DF50A09B-DA76-4AEB-9234-118DAA1105B5}" type="presParOf" srcId="{CC8325EC-19EB-4BE0-B90A-D927A1B958FE}" destId="{FD5EB68E-613B-46D5-A1FD-D9D310E63ED1}" srcOrd="6" destOrd="0" presId="urn:microsoft.com/office/officeart/2005/8/layout/hList1"/>
    <dgm:cxn modelId="{5999A7E1-71FD-435B-816E-81B15CE8BE4E}" type="presParOf" srcId="{FD5EB68E-613B-46D5-A1FD-D9D310E63ED1}" destId="{37E1E1C7-A927-4E5C-A528-72E4B0F3568B}" srcOrd="0" destOrd="0" presId="urn:microsoft.com/office/officeart/2005/8/layout/hList1"/>
    <dgm:cxn modelId="{751163E4-EA57-40D8-86EC-411D76A87D69}" type="presParOf" srcId="{FD5EB68E-613B-46D5-A1FD-D9D310E63ED1}" destId="{86036E4A-8CA7-4028-A187-6A64CBAC21D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8E0641-E16D-407B-B96D-7AD9270A3A68}">
      <dsp:nvSpPr>
        <dsp:cNvPr id="0" name=""/>
        <dsp:cNvSpPr/>
      </dsp:nvSpPr>
      <dsp:spPr>
        <a:xfrm>
          <a:off x="0" y="7138438"/>
          <a:ext cx="12876596" cy="9369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核銷收件：</a:t>
          </a:r>
          <a:r>
            <a:rPr lang="en-US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</a:t>
          </a:r>
          <a:r>
            <a:rPr lang="en-US" altLang="zh-TW" sz="26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6</a:t>
          </a: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年</a:t>
          </a:r>
          <a:r>
            <a:rPr lang="en-US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10</a:t>
          </a: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</a:t>
          </a:r>
          <a:r>
            <a:rPr lang="en-US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17</a:t>
          </a: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日止</a:t>
          </a:r>
          <a:r>
            <a:rPr lang="en-US" altLang="zh-TW" sz="26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(</a:t>
          </a:r>
          <a:r>
            <a:rPr lang="zh-TW" altLang="en-US" sz="26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民間團體、公寓須檢附原始憑證；學校檢附收款收據</a:t>
          </a:r>
          <a:r>
            <a:rPr lang="en-US" altLang="zh-TW" sz="26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endParaRPr lang="zh-TW" altLang="en-US" sz="2600" b="1" kern="1200" dirty="0"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>
        <a:off x="0" y="7138438"/>
        <a:ext cx="12876596" cy="936916"/>
      </dsp:txXfrm>
    </dsp:sp>
    <dsp:sp modelId="{406DA4F7-E97E-44D3-86A9-73E630A32455}">
      <dsp:nvSpPr>
        <dsp:cNvPr id="0" name=""/>
        <dsp:cNvSpPr/>
      </dsp:nvSpPr>
      <dsp:spPr>
        <a:xfrm rot="10800000">
          <a:off x="0" y="5711514"/>
          <a:ext cx="12876596" cy="1440977"/>
        </a:xfrm>
        <a:prstGeom prst="upArrowCallout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執行期程：自核定日起至</a:t>
          </a:r>
          <a:r>
            <a:rPr lang="en-US" altLang="zh-TW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116</a:t>
          </a:r>
          <a:r>
            <a:rPr lang="zh-TW" altLang="en-US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年</a:t>
          </a:r>
          <a:r>
            <a:rPr lang="en-US" altLang="zh-TW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9</a:t>
          </a:r>
          <a:r>
            <a:rPr lang="zh-TW" altLang="en-US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</a:t>
          </a:r>
          <a:r>
            <a:rPr lang="en-US" altLang="zh-TW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30</a:t>
          </a:r>
          <a:r>
            <a:rPr lang="zh-TW" altLang="en-US" sz="3000" b="1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日前</a:t>
          </a:r>
        </a:p>
      </dsp:txBody>
      <dsp:txXfrm rot="10800000">
        <a:off x="0" y="5711514"/>
        <a:ext cx="12876596" cy="936304"/>
      </dsp:txXfrm>
    </dsp:sp>
    <dsp:sp modelId="{315F3380-077D-4042-91C5-2EA7D8E4E509}">
      <dsp:nvSpPr>
        <dsp:cNvPr id="0" name=""/>
        <dsp:cNvSpPr/>
      </dsp:nvSpPr>
      <dsp:spPr>
        <a:xfrm rot="10800000">
          <a:off x="0" y="4345371"/>
          <a:ext cx="12876596" cy="1440977"/>
        </a:xfrm>
        <a:prstGeom prst="upArrowCallout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計畫修正：接獲評選委員意見後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15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日完成修正</a:t>
          </a:r>
        </a:p>
      </dsp:txBody>
      <dsp:txXfrm rot="10800000">
        <a:off x="0" y="4345371"/>
        <a:ext cx="12876596" cy="936304"/>
      </dsp:txXfrm>
    </dsp:sp>
    <dsp:sp modelId="{3171F7EB-B814-41DE-90E5-F94471D0104A}">
      <dsp:nvSpPr>
        <dsp:cNvPr id="0" name=""/>
        <dsp:cNvSpPr/>
      </dsp:nvSpPr>
      <dsp:spPr>
        <a:xfrm rot="10800000">
          <a:off x="0" y="2857668"/>
          <a:ext cx="12876596" cy="1440977"/>
        </a:xfrm>
        <a:prstGeom prst="upArrowCallout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評選會議：預計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115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年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12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月前辦理評選會議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(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申請單位報告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endParaRPr lang="zh-TW" altLang="en-US" sz="3000" b="1" kern="1200" dirty="0"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 rot="10800000">
        <a:off x="0" y="2857668"/>
        <a:ext cx="12876596" cy="936304"/>
      </dsp:txXfrm>
    </dsp:sp>
    <dsp:sp modelId="{D68D9003-6AA2-4BA6-8DBA-0770438F4E1B}">
      <dsp:nvSpPr>
        <dsp:cNvPr id="0" name=""/>
        <dsp:cNvSpPr/>
      </dsp:nvSpPr>
      <dsp:spPr>
        <a:xfrm rot="10800000">
          <a:off x="0" y="1491021"/>
          <a:ext cx="12876596" cy="1440977"/>
        </a:xfrm>
        <a:prstGeom prst="upArrowCallout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書面審查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(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初審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：預計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115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年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月前初審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(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錄取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10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案進入複審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endParaRPr lang="zh-TW" altLang="en-US" sz="3000" b="1" kern="1200" dirty="0"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 rot="10800000">
        <a:off x="0" y="1491021"/>
        <a:ext cx="12876596" cy="936304"/>
      </dsp:txXfrm>
    </dsp:sp>
    <dsp:sp modelId="{102AA623-43C3-4FBB-9F9C-597095B44884}">
      <dsp:nvSpPr>
        <dsp:cNvPr id="0" name=""/>
        <dsp:cNvSpPr/>
      </dsp:nvSpPr>
      <dsp:spPr>
        <a:xfrm rot="10800000">
          <a:off x="0" y="0"/>
          <a:ext cx="12876596" cy="1440977"/>
        </a:xfrm>
        <a:prstGeom prst="upArrowCallou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收件日期：自公告日起至</a:t>
          </a:r>
          <a:r>
            <a:rPr lang="en-US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11</a:t>
          </a:r>
          <a:r>
            <a:rPr lang="en-US" altLang="zh-TW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5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年</a:t>
          </a:r>
          <a:r>
            <a:rPr lang="en-US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10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月</a:t>
          </a:r>
          <a:r>
            <a:rPr lang="en-US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15</a:t>
          </a:r>
          <a:r>
            <a:rPr lang="zh-TW" altLang="en-US" sz="30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日止</a:t>
          </a:r>
        </a:p>
      </dsp:txBody>
      <dsp:txXfrm rot="10800000">
        <a:off x="0" y="0"/>
        <a:ext cx="12876596" cy="9363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3756B9-02A9-4FE5-99BC-5DADBA59B5A3}">
      <dsp:nvSpPr>
        <dsp:cNvPr id="0" name=""/>
        <dsp:cNvSpPr/>
      </dsp:nvSpPr>
      <dsp:spPr>
        <a:xfrm>
          <a:off x="6165" y="899591"/>
          <a:ext cx="3707064" cy="921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塗改或註記</a:t>
          </a:r>
          <a:endParaRPr lang="zh-TW" altLang="en-US" sz="3200" kern="1200" dirty="0">
            <a:solidFill>
              <a:schemeClr val="tx1"/>
            </a:solidFill>
          </a:endParaRPr>
        </a:p>
      </dsp:txBody>
      <dsp:txXfrm>
        <a:off x="6165" y="899591"/>
        <a:ext cx="3707064" cy="921600"/>
      </dsp:txXfrm>
    </dsp:sp>
    <dsp:sp modelId="{CB5C2FD2-31F2-4EC8-91AB-E21E8086601A}">
      <dsp:nvSpPr>
        <dsp:cNvPr id="0" name=""/>
        <dsp:cNvSpPr/>
      </dsp:nvSpPr>
      <dsp:spPr>
        <a:xfrm>
          <a:off x="6165" y="1821191"/>
          <a:ext cx="3707064" cy="429867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8000"/>
            </a:buClr>
            <a:buFont typeface="Wingdings" pitchFamily="2" charset="2"/>
            <a:buChar char="n"/>
          </a:pPr>
          <a:r>
            <a:rPr lang="zh-TW" altLang="en-US" sz="32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有任何塗改或註記處，請</a:t>
          </a:r>
          <a:r>
            <a:rPr lang="zh-TW" altLang="en-US" sz="32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簽名</a:t>
          </a:r>
          <a:r>
            <a:rPr lang="zh-TW" altLang="en-US" sz="32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或</a:t>
          </a:r>
          <a:r>
            <a:rPr lang="zh-TW" altLang="en-US" sz="32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蓋章</a:t>
          </a:r>
          <a:r>
            <a:rPr lang="zh-TW" altLang="en-US" sz="32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。</a:t>
          </a:r>
          <a:endParaRPr lang="zh-TW" altLang="en-US" sz="3200" kern="1200" dirty="0">
            <a:solidFill>
              <a:schemeClr val="tx1"/>
            </a:solidFill>
          </a:endParaRPr>
        </a:p>
      </dsp:txBody>
      <dsp:txXfrm>
        <a:off x="6165" y="1821191"/>
        <a:ext cx="3707064" cy="4298670"/>
      </dsp:txXfrm>
    </dsp:sp>
    <dsp:sp modelId="{9F814DF2-DABE-41A0-81A8-E75E85F5D18F}">
      <dsp:nvSpPr>
        <dsp:cNvPr id="0" name=""/>
        <dsp:cNvSpPr/>
      </dsp:nvSpPr>
      <dsp:spPr>
        <a:xfrm>
          <a:off x="4232218" y="899591"/>
          <a:ext cx="3707064" cy="921600"/>
        </a:xfrm>
        <a:prstGeom prst="rect">
          <a:avLst/>
        </a:prstGeom>
        <a:solidFill>
          <a:schemeClr val="accent5">
            <a:hueOff val="-871962"/>
            <a:satOff val="5188"/>
            <a:lumOff val="2091"/>
            <a:alphaOff val="0"/>
          </a:schemeClr>
        </a:solidFill>
        <a:ln w="19050" cap="rnd" cmpd="sng" algn="ctr">
          <a:solidFill>
            <a:schemeClr val="accent5">
              <a:hueOff val="-871962"/>
              <a:satOff val="5188"/>
              <a:lumOff val="20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如記載不明</a:t>
          </a:r>
          <a:endParaRPr lang="zh-TW" altLang="en-US" sz="3200" kern="1200" dirty="0">
            <a:solidFill>
              <a:schemeClr val="tx1"/>
            </a:solidFill>
          </a:endParaRPr>
        </a:p>
      </dsp:txBody>
      <dsp:txXfrm>
        <a:off x="4232218" y="899591"/>
        <a:ext cx="3707064" cy="921600"/>
      </dsp:txXfrm>
    </dsp:sp>
    <dsp:sp modelId="{FA3012AC-C2FD-4C5A-B3F2-464FF4D5B8D4}">
      <dsp:nvSpPr>
        <dsp:cNvPr id="0" name=""/>
        <dsp:cNvSpPr/>
      </dsp:nvSpPr>
      <dsp:spPr>
        <a:xfrm>
          <a:off x="4232218" y="1821191"/>
          <a:ext cx="3707064" cy="4298670"/>
        </a:xfrm>
        <a:prstGeom prst="rect">
          <a:avLst/>
        </a:prstGeom>
        <a:solidFill>
          <a:schemeClr val="accent5">
            <a:tint val="40000"/>
            <a:alpha val="90000"/>
            <a:hueOff val="-638421"/>
            <a:satOff val="6737"/>
            <a:lumOff val="666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-638421"/>
              <a:satOff val="6737"/>
              <a:lumOff val="6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8000"/>
            </a:buClr>
            <a:buFont typeface="Wingdings" pitchFamily="2" charset="2"/>
            <a:buChar char="n"/>
          </a:pPr>
          <a:r>
            <a:rPr lang="zh-TW" altLang="en-US" sz="3200" b="1" kern="1200" dirty="0">
              <a:latin typeface="微軟正黑體" pitchFamily="34" charset="-120"/>
              <a:ea typeface="微軟正黑體" pitchFamily="34" charset="-120"/>
            </a:rPr>
            <a:t>收據及發票應記明事項，</a:t>
          </a:r>
          <a:r>
            <a:rPr lang="zh-TW" altLang="en-US" sz="32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如記載不明，應通知補正</a:t>
          </a:r>
          <a:r>
            <a:rPr lang="zh-TW" altLang="en-US" sz="3200" b="1" kern="1200" dirty="0">
              <a:solidFill>
                <a:schemeClr val="bg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rPr>
            <a:t>，</a:t>
          </a:r>
          <a:r>
            <a:rPr lang="zh-TW" altLang="en-US" sz="3200" b="1" kern="1200" dirty="0">
              <a:latin typeface="微軟正黑體" pitchFamily="34" charset="-120"/>
              <a:ea typeface="微軟正黑體" pitchFamily="34" charset="-120"/>
            </a:rPr>
            <a:t>不能補正者，應</a:t>
          </a:r>
          <a:r>
            <a:rPr lang="zh-TW" altLang="en-US" sz="32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詳細註明，並簽名證明之。</a:t>
          </a:r>
          <a:endParaRPr lang="zh-TW" altLang="en-US" sz="3200" kern="1200" dirty="0">
            <a:solidFill>
              <a:srgbClr val="FF0000"/>
            </a:solidFill>
          </a:endParaRPr>
        </a:p>
      </dsp:txBody>
      <dsp:txXfrm>
        <a:off x="4232218" y="1821191"/>
        <a:ext cx="3707064" cy="4298670"/>
      </dsp:txXfrm>
    </dsp:sp>
    <dsp:sp modelId="{7CF5F05A-A97C-4BBF-8EA7-1C61F724FA65}">
      <dsp:nvSpPr>
        <dsp:cNvPr id="0" name=""/>
        <dsp:cNvSpPr/>
      </dsp:nvSpPr>
      <dsp:spPr>
        <a:xfrm>
          <a:off x="8458272" y="899591"/>
          <a:ext cx="3707064" cy="921600"/>
        </a:xfrm>
        <a:prstGeom prst="rect">
          <a:avLst/>
        </a:prstGeom>
        <a:solidFill>
          <a:schemeClr val="accent5">
            <a:hueOff val="-1743925"/>
            <a:satOff val="10375"/>
            <a:lumOff val="4183"/>
            <a:alphaOff val="0"/>
          </a:schemeClr>
        </a:solidFill>
        <a:ln w="19050" cap="rnd" cmpd="sng" algn="ctr">
          <a:solidFill>
            <a:schemeClr val="accent5">
              <a:hueOff val="-1743925"/>
              <a:satOff val="10375"/>
              <a:lumOff val="41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應記載品名</a:t>
          </a:r>
          <a:endParaRPr lang="zh-TW" altLang="en-US" sz="3200" kern="1200" dirty="0">
            <a:solidFill>
              <a:schemeClr val="tx1"/>
            </a:solidFill>
          </a:endParaRPr>
        </a:p>
      </dsp:txBody>
      <dsp:txXfrm>
        <a:off x="8458272" y="899591"/>
        <a:ext cx="3707064" cy="921600"/>
      </dsp:txXfrm>
    </dsp:sp>
    <dsp:sp modelId="{461B14ED-2DFF-43DA-A31D-41905697649E}">
      <dsp:nvSpPr>
        <dsp:cNvPr id="0" name=""/>
        <dsp:cNvSpPr/>
      </dsp:nvSpPr>
      <dsp:spPr>
        <a:xfrm>
          <a:off x="8458272" y="1821191"/>
          <a:ext cx="3707064" cy="4298670"/>
        </a:xfrm>
        <a:prstGeom prst="rect">
          <a:avLst/>
        </a:prstGeom>
        <a:solidFill>
          <a:schemeClr val="accent5">
            <a:tint val="40000"/>
            <a:alpha val="90000"/>
            <a:hueOff val="-1276842"/>
            <a:satOff val="13473"/>
            <a:lumOff val="1332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-1276842"/>
              <a:satOff val="13473"/>
              <a:lumOff val="13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8000"/>
            </a:buClr>
            <a:buFont typeface="Wingdings" pitchFamily="2" charset="2"/>
            <a:buChar char="n"/>
          </a:pPr>
          <a:r>
            <a:rPr lang="zh-TW" altLang="en-US" sz="3200" b="1" kern="1200" dirty="0">
              <a:latin typeface="微軟正黑體" pitchFamily="34" charset="-120"/>
              <a:ea typeface="微軟正黑體" pitchFamily="34" charset="-120"/>
            </a:rPr>
            <a:t>統一發票應記載品名，</a:t>
          </a:r>
          <a:r>
            <a:rPr lang="zh-TW" altLang="en-US" sz="32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僅有代號者</a:t>
          </a:r>
          <a:r>
            <a:rPr lang="zh-TW" altLang="en-US" sz="3200" b="1" kern="1200" dirty="0">
              <a:solidFill>
                <a:schemeClr val="bg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rPr>
            <a:t>，</a:t>
          </a:r>
          <a:r>
            <a:rPr lang="zh-TW" altLang="en-US" sz="3200" b="1" kern="1200" dirty="0">
              <a:latin typeface="微軟正黑體" pitchFamily="34" charset="-120"/>
              <a:ea typeface="微軟正黑體" pitchFamily="34" charset="-120"/>
            </a:rPr>
            <a:t>應由</a:t>
          </a:r>
          <a:r>
            <a:rPr lang="zh-TW" altLang="en-US" sz="32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經手人加註品名、總價並簽名證明。</a:t>
          </a:r>
          <a:endParaRPr lang="zh-TW" altLang="en-US" sz="3200" kern="1200" dirty="0">
            <a:solidFill>
              <a:srgbClr val="FF0000"/>
            </a:solidFill>
          </a:endParaRPr>
        </a:p>
      </dsp:txBody>
      <dsp:txXfrm>
        <a:off x="8458272" y="1821191"/>
        <a:ext cx="3707064" cy="4298670"/>
      </dsp:txXfrm>
    </dsp:sp>
    <dsp:sp modelId="{37E1E1C7-A927-4E5C-A528-72E4B0F3568B}">
      <dsp:nvSpPr>
        <dsp:cNvPr id="0" name=""/>
        <dsp:cNvSpPr/>
      </dsp:nvSpPr>
      <dsp:spPr>
        <a:xfrm>
          <a:off x="12684326" y="899591"/>
          <a:ext cx="3707064" cy="921600"/>
        </a:xfrm>
        <a:prstGeom prst="rect">
          <a:avLst/>
        </a:prstGeom>
        <a:solidFill>
          <a:schemeClr val="accent5">
            <a:hueOff val="-2615887"/>
            <a:satOff val="15563"/>
            <a:lumOff val="6274"/>
            <a:alphaOff val="0"/>
          </a:schemeClr>
        </a:solidFill>
        <a:ln w="19050" cap="rnd" cmpd="sng" algn="ctr">
          <a:solidFill>
            <a:schemeClr val="accent5">
              <a:hueOff val="-2615887"/>
              <a:satOff val="15563"/>
              <a:lumOff val="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總價應用大寫數字</a:t>
          </a:r>
          <a:endParaRPr lang="zh-TW" altLang="en-US" sz="3200" kern="1200" dirty="0">
            <a:solidFill>
              <a:schemeClr val="tx1"/>
            </a:solidFill>
          </a:endParaRPr>
        </a:p>
      </dsp:txBody>
      <dsp:txXfrm>
        <a:off x="12684326" y="899591"/>
        <a:ext cx="3707064" cy="921600"/>
      </dsp:txXfrm>
    </dsp:sp>
    <dsp:sp modelId="{86036E4A-8CA7-4028-A187-6A64CBAC21D7}">
      <dsp:nvSpPr>
        <dsp:cNvPr id="0" name=""/>
        <dsp:cNvSpPr/>
      </dsp:nvSpPr>
      <dsp:spPr>
        <a:xfrm>
          <a:off x="12684326" y="1821191"/>
          <a:ext cx="3707064" cy="4298670"/>
        </a:xfrm>
        <a:prstGeom prst="rect">
          <a:avLst/>
        </a:prstGeom>
        <a:solidFill>
          <a:schemeClr val="accent5">
            <a:tint val="40000"/>
            <a:alpha val="90000"/>
            <a:hueOff val="-1915263"/>
            <a:satOff val="20210"/>
            <a:lumOff val="1998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-1915263"/>
              <a:satOff val="20210"/>
              <a:lumOff val="19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8000"/>
            </a:buClr>
            <a:buFont typeface="Wingdings" pitchFamily="2" charset="2"/>
            <a:buChar char="n"/>
          </a:pPr>
          <a:r>
            <a:rPr lang="zh-TW" altLang="en-US" sz="3200" b="1" kern="1200" dirty="0">
              <a:latin typeface="微軟正黑體" pitchFamily="34" charset="-120"/>
              <a:ea typeface="微軟正黑體" pitchFamily="34" charset="-120"/>
            </a:rPr>
            <a:t>單價、數量及總數加總應正確，</a:t>
          </a:r>
          <a:r>
            <a:rPr lang="zh-TW" altLang="en-US" sz="32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總價大寫數字</a:t>
          </a:r>
          <a:r>
            <a:rPr lang="zh-TW" altLang="en-US" sz="3200" b="1" kern="1200" dirty="0">
              <a:latin typeface="微軟正黑體" pitchFamily="34" charset="-120"/>
              <a:ea typeface="微軟正黑體" pitchFamily="34" charset="-120"/>
            </a:rPr>
            <a:t>書寫。</a:t>
          </a:r>
          <a:r>
            <a:rPr lang="zh-TW" altLang="en-US" sz="32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大寫金額書寫錯誤，應依規定另行開立。</a:t>
          </a:r>
          <a:endParaRPr lang="zh-TW" altLang="en-US" sz="3200" kern="1200" dirty="0">
            <a:solidFill>
              <a:srgbClr val="FF0000"/>
            </a:solidFill>
          </a:endParaRPr>
        </a:p>
      </dsp:txBody>
      <dsp:txXfrm>
        <a:off x="12684326" y="1821191"/>
        <a:ext cx="3707064" cy="42986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0CA90-17A9-43AF-AA4B-0AAAB416351F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0DC97-581B-4162-BC3E-F658604611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638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30DC97-581B-4162-BC3E-F65860461116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0046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3168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57635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ea typeface="微軟正黑體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7803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26403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ea typeface="微軟正黑體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5649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0441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0601" y="3606801"/>
            <a:ext cx="11650404" cy="2469453"/>
          </a:xfrm>
        </p:spPr>
        <p:txBody>
          <a:bodyPr anchor="b">
            <a:noAutofit/>
          </a:bodyPr>
          <a:lstStyle>
            <a:lvl1pPr algn="r">
              <a:defRPr sz="81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0601" y="6076250"/>
            <a:ext cx="11650404" cy="164534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23111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55016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4051301"/>
            <a:ext cx="12895002" cy="2739872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1290600"/>
          </a:xfrm>
        </p:spPr>
        <p:txBody>
          <a:bodyPr anchor="t"/>
          <a:lstStyle>
            <a:lvl1pPr marL="0" indent="0" algn="l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54947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2" y="3240884"/>
            <a:ext cx="6276053" cy="582115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34955" y="3240884"/>
            <a:ext cx="6276051" cy="58211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18104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618" y="3241475"/>
            <a:ext cx="6278435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3618" y="4105868"/>
            <a:ext cx="6278435" cy="4956176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32575" y="3241475"/>
            <a:ext cx="6278427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32577" y="4105868"/>
            <a:ext cx="6278426" cy="4956176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4135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41793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9E204E39-3DB8-4210-AFA0-F1F613F1E090}"/>
              </a:ext>
            </a:extLst>
          </p:cNvPr>
          <p:cNvGrpSpPr/>
          <p:nvPr userDrawn="1"/>
        </p:nvGrpSpPr>
        <p:grpSpPr>
          <a:xfrm>
            <a:off x="0" y="10003617"/>
            <a:ext cx="18288000" cy="280800"/>
            <a:chOff x="0" y="6669360"/>
            <a:chExt cx="9070976" cy="18864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C3A65E7-F678-4FAC-961E-3A50E9A70B8B}"/>
                </a:ext>
              </a:extLst>
            </p:cNvPr>
            <p:cNvSpPr/>
            <p:nvPr/>
          </p:nvSpPr>
          <p:spPr>
            <a:xfrm>
              <a:off x="0" y="6669360"/>
              <a:ext cx="2267744" cy="188640"/>
            </a:xfrm>
            <a:prstGeom prst="rect">
              <a:avLst/>
            </a:prstGeom>
            <a:solidFill>
              <a:srgbClr val="6298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00626B7-E6B3-4C0C-AB32-EC6EC9584501}"/>
                </a:ext>
              </a:extLst>
            </p:cNvPr>
            <p:cNvSpPr/>
            <p:nvPr/>
          </p:nvSpPr>
          <p:spPr>
            <a:xfrm>
              <a:off x="2267744" y="6669360"/>
              <a:ext cx="2267744" cy="188640"/>
            </a:xfrm>
            <a:prstGeom prst="rect">
              <a:avLst/>
            </a:prstGeom>
            <a:solidFill>
              <a:srgbClr val="8DA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6FE6BEC-73D0-475C-9B56-27AD21725D90}"/>
                </a:ext>
              </a:extLst>
            </p:cNvPr>
            <p:cNvSpPr/>
            <p:nvPr/>
          </p:nvSpPr>
          <p:spPr>
            <a:xfrm>
              <a:off x="4535488" y="6669360"/>
              <a:ext cx="2267744" cy="188640"/>
            </a:xfrm>
            <a:prstGeom prst="rect">
              <a:avLst/>
            </a:prstGeom>
            <a:solidFill>
              <a:srgbClr val="A1BE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26A9456-052D-41B9-A735-5B6A1EA4046E}"/>
                </a:ext>
              </a:extLst>
            </p:cNvPr>
            <p:cNvSpPr/>
            <p:nvPr/>
          </p:nvSpPr>
          <p:spPr>
            <a:xfrm>
              <a:off x="6803232" y="6669360"/>
              <a:ext cx="2267744" cy="188640"/>
            </a:xfrm>
            <a:prstGeom prst="rect">
              <a:avLst/>
            </a:prstGeom>
            <a:solidFill>
              <a:srgbClr val="DB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</p:grp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7FE4C87B-225E-4926-B90C-D15E9C52C8D3}"/>
              </a:ext>
            </a:extLst>
          </p:cNvPr>
          <p:cNvSpPr txBox="1">
            <a:spLocks/>
          </p:cNvSpPr>
          <p:nvPr userDrawn="1"/>
        </p:nvSpPr>
        <p:spPr>
          <a:xfrm>
            <a:off x="14975346" y="9658753"/>
            <a:ext cx="32004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152E15-88FC-4BE7-9C48-97C0772B024B}" type="slidenum">
              <a:rPr lang="zh-TW" altLang="en-US" sz="3600" b="1" smtClean="0">
                <a:latin typeface="微軟正黑體" pitchFamily="34" charset="-120"/>
                <a:ea typeface="微軟正黑體" pitchFamily="34" charset="-120"/>
              </a:rPr>
              <a:pPr/>
              <a:t>‹#›</a:t>
            </a:fld>
            <a:endParaRPr lang="zh-TW" altLang="en-US" sz="1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" name="圖形 10">
            <a:extLst>
              <a:ext uri="{FF2B5EF4-FFF2-40B4-BE49-F238E27FC236}">
                <a16:creationId xmlns:a16="http://schemas.microsoft.com/office/drawing/2014/main" id="{E73246FC-166C-4323-B18B-702BDD4664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68188" y="6296724"/>
            <a:ext cx="6962780" cy="401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046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2247906"/>
            <a:ext cx="5781792" cy="1917699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92" y="772387"/>
            <a:ext cx="6770312" cy="8289656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1" y="4165604"/>
            <a:ext cx="5781792" cy="3876674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595" indent="0">
              <a:buNone/>
              <a:defRPr sz="2100"/>
            </a:lvl2pPr>
            <a:lvl3pPr marL="1371189" indent="0">
              <a:buNone/>
              <a:defRPr sz="1800"/>
            </a:lvl3pPr>
            <a:lvl4pPr marL="2056784" indent="0">
              <a:buNone/>
              <a:defRPr sz="1500"/>
            </a:lvl4pPr>
            <a:lvl5pPr marL="2742377" indent="0">
              <a:buNone/>
              <a:defRPr sz="1500"/>
            </a:lvl5pPr>
            <a:lvl6pPr marL="3427971" indent="0">
              <a:buNone/>
              <a:defRPr sz="1500"/>
            </a:lvl6pPr>
            <a:lvl7pPr marL="4113566" indent="0">
              <a:buNone/>
              <a:defRPr sz="1500"/>
            </a:lvl7pPr>
            <a:lvl8pPr marL="4799160" indent="0">
              <a:buNone/>
              <a:defRPr sz="1500"/>
            </a:lvl8pPr>
            <a:lvl9pPr marL="5484755" indent="0">
              <a:buNone/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06999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7200900"/>
            <a:ext cx="12895001" cy="85010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6001" y="914400"/>
            <a:ext cx="12895002" cy="576857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8051007"/>
            <a:ext cx="12895001" cy="101103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65033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914400"/>
            <a:ext cx="12895002" cy="51054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134327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49209" y="5448300"/>
            <a:ext cx="10836786" cy="5715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42056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2897982"/>
            <a:ext cx="12895002" cy="3893190"/>
          </a:xfrm>
        </p:spPr>
        <p:txBody>
          <a:bodyPr anchor="b">
            <a:normAutofit/>
          </a:bodyPr>
          <a:lstStyle>
            <a:lvl1pPr algn="l">
              <a:defRPr sz="66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136938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3557072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914400"/>
            <a:ext cx="12882305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accent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397090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792118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951510" y="914399"/>
            <a:ext cx="1957115" cy="787717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3" y="914400"/>
            <a:ext cx="10590225" cy="787717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EDD8-47E5-40CD-8AC1-B7EC532D1F4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257450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>
            <a:extLst>
              <a:ext uri="{FF2B5EF4-FFF2-40B4-BE49-F238E27FC236}">
                <a16:creationId xmlns:a16="http://schemas.microsoft.com/office/drawing/2014/main" id="{B3B1596A-3C36-4102-A54A-440F033032D9}"/>
              </a:ext>
            </a:extLst>
          </p:cNvPr>
          <p:cNvGrpSpPr/>
          <p:nvPr userDrawn="1"/>
        </p:nvGrpSpPr>
        <p:grpSpPr>
          <a:xfrm>
            <a:off x="-21" y="10004040"/>
            <a:ext cx="18269591" cy="282960"/>
            <a:chOff x="0" y="6669360"/>
            <a:chExt cx="9070976" cy="18864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F165010-C9DF-48FF-951A-66203B858AC9}"/>
                </a:ext>
              </a:extLst>
            </p:cNvPr>
            <p:cNvSpPr/>
            <p:nvPr/>
          </p:nvSpPr>
          <p:spPr>
            <a:xfrm>
              <a:off x="0" y="6669360"/>
              <a:ext cx="2267744" cy="188640"/>
            </a:xfrm>
            <a:prstGeom prst="rect">
              <a:avLst/>
            </a:prstGeom>
            <a:solidFill>
              <a:srgbClr val="6298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22FD2D8-4F35-4594-9BB3-12B552FD53C2}"/>
                </a:ext>
              </a:extLst>
            </p:cNvPr>
            <p:cNvSpPr/>
            <p:nvPr/>
          </p:nvSpPr>
          <p:spPr>
            <a:xfrm>
              <a:off x="2267744" y="6669360"/>
              <a:ext cx="2267744" cy="188640"/>
            </a:xfrm>
            <a:prstGeom prst="rect">
              <a:avLst/>
            </a:prstGeom>
            <a:solidFill>
              <a:srgbClr val="8DA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7ED5AD3-E7B3-4A75-89A6-0B59E8BC6A0B}"/>
                </a:ext>
              </a:extLst>
            </p:cNvPr>
            <p:cNvSpPr/>
            <p:nvPr/>
          </p:nvSpPr>
          <p:spPr>
            <a:xfrm>
              <a:off x="4535488" y="6669360"/>
              <a:ext cx="2267744" cy="188640"/>
            </a:xfrm>
            <a:prstGeom prst="rect">
              <a:avLst/>
            </a:prstGeom>
            <a:solidFill>
              <a:srgbClr val="A1BE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C48585E-B5A8-42BD-A54C-0ECBF345A972}"/>
                </a:ext>
              </a:extLst>
            </p:cNvPr>
            <p:cNvSpPr/>
            <p:nvPr/>
          </p:nvSpPr>
          <p:spPr>
            <a:xfrm>
              <a:off x="6803232" y="6669360"/>
              <a:ext cx="2267744" cy="188640"/>
            </a:xfrm>
            <a:prstGeom prst="rect">
              <a:avLst/>
            </a:prstGeom>
            <a:solidFill>
              <a:srgbClr val="DB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40319A53-CA43-474C-9AB4-44C1107B44B0}"/>
              </a:ext>
            </a:extLst>
          </p:cNvPr>
          <p:cNvGrpSpPr/>
          <p:nvPr userDrawn="1"/>
        </p:nvGrpSpPr>
        <p:grpSpPr>
          <a:xfrm>
            <a:off x="0" y="-24711"/>
            <a:ext cx="18273258" cy="300251"/>
            <a:chOff x="587636" y="6669360"/>
            <a:chExt cx="8483340" cy="18864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CE90F9A4-FFF2-49C9-9C50-3BDC2214E62F}"/>
                </a:ext>
              </a:extLst>
            </p:cNvPr>
            <p:cNvSpPr/>
            <p:nvPr/>
          </p:nvSpPr>
          <p:spPr>
            <a:xfrm>
              <a:off x="587636" y="6669360"/>
              <a:ext cx="1680108" cy="186412"/>
            </a:xfrm>
            <a:prstGeom prst="rect">
              <a:avLst/>
            </a:prstGeom>
            <a:solidFill>
              <a:srgbClr val="6298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94A7CF0-D5E4-4F3F-BFF3-1BB15157ABDE}"/>
                </a:ext>
              </a:extLst>
            </p:cNvPr>
            <p:cNvSpPr/>
            <p:nvPr/>
          </p:nvSpPr>
          <p:spPr>
            <a:xfrm>
              <a:off x="2267744" y="6669360"/>
              <a:ext cx="2267744" cy="188640"/>
            </a:xfrm>
            <a:prstGeom prst="rect">
              <a:avLst/>
            </a:prstGeom>
            <a:solidFill>
              <a:srgbClr val="8DA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52AC0A83-A5FD-4590-B9D9-03392F4F9010}"/>
                </a:ext>
              </a:extLst>
            </p:cNvPr>
            <p:cNvSpPr/>
            <p:nvPr/>
          </p:nvSpPr>
          <p:spPr>
            <a:xfrm>
              <a:off x="4535488" y="6669360"/>
              <a:ext cx="2267744" cy="188640"/>
            </a:xfrm>
            <a:prstGeom prst="rect">
              <a:avLst/>
            </a:prstGeom>
            <a:solidFill>
              <a:srgbClr val="A1BE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1EEAA68C-D3AA-4007-858B-F130ABB3C206}"/>
                </a:ext>
              </a:extLst>
            </p:cNvPr>
            <p:cNvSpPr/>
            <p:nvPr/>
          </p:nvSpPr>
          <p:spPr>
            <a:xfrm>
              <a:off x="6803232" y="6669360"/>
              <a:ext cx="2267744" cy="188640"/>
            </a:xfrm>
            <a:prstGeom prst="rect">
              <a:avLst/>
            </a:prstGeom>
            <a:solidFill>
              <a:srgbClr val="DB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</p:grpSp>
    </p:spTree>
    <p:extLst>
      <p:ext uri="{BB962C8B-B14F-4D97-AF65-F5344CB8AC3E}">
        <p14:creationId xmlns:p14="http://schemas.microsoft.com/office/powerpoint/2010/main" val="18347143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7300" y="547691"/>
            <a:ext cx="15773400" cy="198834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sz="2025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9886F5-0C3E-4DBF-BDA5-5D84258E596F}" type="slidenum">
              <a:rPr lang="zh-CN" altLang="en-US"/>
              <a:pPr/>
              <a:t>‹#›</a:t>
            </a:fld>
            <a:endParaRPr lang="zh-CN" altLang="en-US" sz="2025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762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56424734-3962-4F98-BE80-96655243B556}"/>
              </a:ext>
            </a:extLst>
          </p:cNvPr>
          <p:cNvSpPr/>
          <p:nvPr userDrawn="1"/>
        </p:nvSpPr>
        <p:spPr>
          <a:xfrm>
            <a:off x="-21" y="129125"/>
            <a:ext cx="18288020" cy="10028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700"/>
          </a:p>
        </p:txBody>
      </p:sp>
      <p:pic>
        <p:nvPicPr>
          <p:cNvPr id="26" name="圖形 25">
            <a:extLst>
              <a:ext uri="{FF2B5EF4-FFF2-40B4-BE49-F238E27FC236}">
                <a16:creationId xmlns:a16="http://schemas.microsoft.com/office/drawing/2014/main" id="{F6222F5E-EE65-416F-AC9D-E0E5F93BE60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12106"/>
          <a:stretch/>
        </p:blipFill>
        <p:spPr>
          <a:xfrm>
            <a:off x="12168188" y="6296724"/>
            <a:ext cx="6119813" cy="4016988"/>
          </a:xfrm>
          <a:prstGeom prst="rect">
            <a:avLst/>
          </a:prstGeom>
        </p:spPr>
      </p:pic>
      <p:grpSp>
        <p:nvGrpSpPr>
          <p:cNvPr id="27" name="群組 26">
            <a:extLst>
              <a:ext uri="{FF2B5EF4-FFF2-40B4-BE49-F238E27FC236}">
                <a16:creationId xmlns:a16="http://schemas.microsoft.com/office/drawing/2014/main" id="{03153F6C-200C-4F19-8C32-2E7A64AF314F}"/>
              </a:ext>
            </a:extLst>
          </p:cNvPr>
          <p:cNvGrpSpPr/>
          <p:nvPr userDrawn="1"/>
        </p:nvGrpSpPr>
        <p:grpSpPr>
          <a:xfrm>
            <a:off x="-21" y="10004040"/>
            <a:ext cx="18269591" cy="282960"/>
            <a:chOff x="0" y="6669360"/>
            <a:chExt cx="9070976" cy="18864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132BA05-A7B1-435A-9634-9261E81F2B23}"/>
                </a:ext>
              </a:extLst>
            </p:cNvPr>
            <p:cNvSpPr/>
            <p:nvPr/>
          </p:nvSpPr>
          <p:spPr>
            <a:xfrm>
              <a:off x="0" y="6669360"/>
              <a:ext cx="2267744" cy="188640"/>
            </a:xfrm>
            <a:prstGeom prst="rect">
              <a:avLst/>
            </a:prstGeom>
            <a:solidFill>
              <a:srgbClr val="6298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2D4FDAF1-4F64-47EC-9D67-3D483B1C4FFC}"/>
                </a:ext>
              </a:extLst>
            </p:cNvPr>
            <p:cNvSpPr/>
            <p:nvPr/>
          </p:nvSpPr>
          <p:spPr>
            <a:xfrm>
              <a:off x="2267744" y="6669360"/>
              <a:ext cx="2267744" cy="188640"/>
            </a:xfrm>
            <a:prstGeom prst="rect">
              <a:avLst/>
            </a:prstGeom>
            <a:solidFill>
              <a:srgbClr val="8DA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A650113-BAFB-4D09-AA79-0A51D95A9B85}"/>
                </a:ext>
              </a:extLst>
            </p:cNvPr>
            <p:cNvSpPr/>
            <p:nvPr/>
          </p:nvSpPr>
          <p:spPr>
            <a:xfrm>
              <a:off x="4535488" y="6669360"/>
              <a:ext cx="2267744" cy="188640"/>
            </a:xfrm>
            <a:prstGeom prst="rect">
              <a:avLst/>
            </a:prstGeom>
            <a:solidFill>
              <a:srgbClr val="A1BE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90DA4ACA-0A54-41A5-B0EB-311D08039C0E}"/>
                </a:ext>
              </a:extLst>
            </p:cNvPr>
            <p:cNvSpPr/>
            <p:nvPr/>
          </p:nvSpPr>
          <p:spPr>
            <a:xfrm>
              <a:off x="6803232" y="6669360"/>
              <a:ext cx="2267744" cy="188640"/>
            </a:xfrm>
            <a:prstGeom prst="rect">
              <a:avLst/>
            </a:prstGeom>
            <a:solidFill>
              <a:srgbClr val="DB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70A82A88-EBBF-479B-9E25-A854D3BA4F79}"/>
              </a:ext>
            </a:extLst>
          </p:cNvPr>
          <p:cNvGrpSpPr/>
          <p:nvPr userDrawn="1"/>
        </p:nvGrpSpPr>
        <p:grpSpPr>
          <a:xfrm>
            <a:off x="0" y="-24711"/>
            <a:ext cx="18273258" cy="300251"/>
            <a:chOff x="587636" y="6669360"/>
            <a:chExt cx="8483340" cy="188640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67C493C0-B927-4659-BDB8-6F1210BE8A0E}"/>
                </a:ext>
              </a:extLst>
            </p:cNvPr>
            <p:cNvSpPr/>
            <p:nvPr/>
          </p:nvSpPr>
          <p:spPr>
            <a:xfrm>
              <a:off x="587636" y="6669360"/>
              <a:ext cx="1680108" cy="186412"/>
            </a:xfrm>
            <a:prstGeom prst="rect">
              <a:avLst/>
            </a:prstGeom>
            <a:solidFill>
              <a:srgbClr val="6298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9BA1CE4B-0130-411B-9EEA-4EA4FA998E98}"/>
                </a:ext>
              </a:extLst>
            </p:cNvPr>
            <p:cNvSpPr/>
            <p:nvPr/>
          </p:nvSpPr>
          <p:spPr>
            <a:xfrm>
              <a:off x="2267744" y="6669360"/>
              <a:ext cx="2267744" cy="188640"/>
            </a:xfrm>
            <a:prstGeom prst="rect">
              <a:avLst/>
            </a:prstGeom>
            <a:solidFill>
              <a:srgbClr val="8DA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353F62A-42FB-4A35-A0DB-3C4BF27E86FF}"/>
                </a:ext>
              </a:extLst>
            </p:cNvPr>
            <p:cNvSpPr/>
            <p:nvPr/>
          </p:nvSpPr>
          <p:spPr>
            <a:xfrm>
              <a:off x="4535488" y="6669360"/>
              <a:ext cx="2267744" cy="188640"/>
            </a:xfrm>
            <a:prstGeom prst="rect">
              <a:avLst/>
            </a:prstGeom>
            <a:solidFill>
              <a:srgbClr val="A1BE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5B8A7F00-F10A-4BDF-9C54-3FDC17E64F99}"/>
                </a:ext>
              </a:extLst>
            </p:cNvPr>
            <p:cNvSpPr/>
            <p:nvPr/>
          </p:nvSpPr>
          <p:spPr>
            <a:xfrm>
              <a:off x="6803232" y="6669360"/>
              <a:ext cx="2267744" cy="188640"/>
            </a:xfrm>
            <a:prstGeom prst="rect">
              <a:avLst/>
            </a:prstGeom>
            <a:solidFill>
              <a:srgbClr val="DB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</p:grpSp>
      <p:sp>
        <p:nvSpPr>
          <p:cNvPr id="37" name="投影片編號版面配置區 5">
            <a:extLst>
              <a:ext uri="{FF2B5EF4-FFF2-40B4-BE49-F238E27FC236}">
                <a16:creationId xmlns:a16="http://schemas.microsoft.com/office/drawing/2014/main" id="{7821AA6D-25C8-4AD6-A077-D25BFACFE342}"/>
              </a:ext>
            </a:extLst>
          </p:cNvPr>
          <p:cNvSpPr txBox="1">
            <a:spLocks/>
          </p:cNvSpPr>
          <p:nvPr userDrawn="1"/>
        </p:nvSpPr>
        <p:spPr>
          <a:xfrm>
            <a:off x="14975346" y="9658753"/>
            <a:ext cx="32004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152E15-88FC-4BE7-9C48-97C0772B024B}" type="slidenum">
              <a:rPr lang="zh-TW" altLang="en-US" sz="4500" b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pPr/>
              <a:t>‹#›</a:t>
            </a:fld>
            <a:endParaRPr lang="zh-TW" altLang="en-US" sz="45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33045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C:\Users\user\Desktop\臺中3.png">
            <a:extLst>
              <a:ext uri="{FF2B5EF4-FFF2-40B4-BE49-F238E27FC236}">
                <a16:creationId xmlns:a16="http://schemas.microsoft.com/office/drawing/2014/main" id="{68B2E8F9-D1BD-44E0-A865-22312EC6394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-9594" y="6380455"/>
            <a:ext cx="17680772" cy="379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群組 14">
            <a:extLst>
              <a:ext uri="{FF2B5EF4-FFF2-40B4-BE49-F238E27FC236}">
                <a16:creationId xmlns:a16="http://schemas.microsoft.com/office/drawing/2014/main" id="{1EDC7094-89BC-4982-AC90-DD70F39B363F}"/>
              </a:ext>
            </a:extLst>
          </p:cNvPr>
          <p:cNvGrpSpPr/>
          <p:nvPr userDrawn="1"/>
        </p:nvGrpSpPr>
        <p:grpSpPr>
          <a:xfrm>
            <a:off x="-21" y="10004040"/>
            <a:ext cx="18269591" cy="282960"/>
            <a:chOff x="0" y="6669360"/>
            <a:chExt cx="9070976" cy="18864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95F6D68-DDEB-44EF-91F8-4B381E1DA54C}"/>
                </a:ext>
              </a:extLst>
            </p:cNvPr>
            <p:cNvSpPr/>
            <p:nvPr/>
          </p:nvSpPr>
          <p:spPr>
            <a:xfrm>
              <a:off x="0" y="6669360"/>
              <a:ext cx="2267744" cy="188640"/>
            </a:xfrm>
            <a:prstGeom prst="rect">
              <a:avLst/>
            </a:prstGeom>
            <a:solidFill>
              <a:srgbClr val="6298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7A008AA-D63C-4BCD-9CFC-9046DD810F1A}"/>
                </a:ext>
              </a:extLst>
            </p:cNvPr>
            <p:cNvSpPr/>
            <p:nvPr/>
          </p:nvSpPr>
          <p:spPr>
            <a:xfrm>
              <a:off x="2267744" y="6669360"/>
              <a:ext cx="2267744" cy="188640"/>
            </a:xfrm>
            <a:prstGeom prst="rect">
              <a:avLst/>
            </a:prstGeom>
            <a:solidFill>
              <a:srgbClr val="8DA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647A505-DD6F-4EBC-A94F-C4281004F5A9}"/>
                </a:ext>
              </a:extLst>
            </p:cNvPr>
            <p:cNvSpPr/>
            <p:nvPr/>
          </p:nvSpPr>
          <p:spPr>
            <a:xfrm>
              <a:off x="4535488" y="6669360"/>
              <a:ext cx="2267744" cy="188640"/>
            </a:xfrm>
            <a:prstGeom prst="rect">
              <a:avLst/>
            </a:prstGeom>
            <a:solidFill>
              <a:srgbClr val="A1BE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C947ADC4-D516-4DEE-9ED9-824269318E4B}"/>
                </a:ext>
              </a:extLst>
            </p:cNvPr>
            <p:cNvSpPr/>
            <p:nvPr/>
          </p:nvSpPr>
          <p:spPr>
            <a:xfrm>
              <a:off x="6803232" y="6669360"/>
              <a:ext cx="2267744" cy="188640"/>
            </a:xfrm>
            <a:prstGeom prst="rect">
              <a:avLst/>
            </a:prstGeom>
            <a:solidFill>
              <a:srgbClr val="DB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40889F82-0916-4555-8BB6-51AD515CAF40}"/>
              </a:ext>
            </a:extLst>
          </p:cNvPr>
          <p:cNvGrpSpPr/>
          <p:nvPr userDrawn="1"/>
        </p:nvGrpSpPr>
        <p:grpSpPr>
          <a:xfrm>
            <a:off x="0" y="-24711"/>
            <a:ext cx="18273258" cy="300251"/>
            <a:chOff x="587636" y="6669360"/>
            <a:chExt cx="8483340" cy="18864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207C2B5-5A08-4E0E-9CD5-5868317C77FD}"/>
                </a:ext>
              </a:extLst>
            </p:cNvPr>
            <p:cNvSpPr/>
            <p:nvPr/>
          </p:nvSpPr>
          <p:spPr>
            <a:xfrm>
              <a:off x="587636" y="6669360"/>
              <a:ext cx="1680108" cy="186412"/>
            </a:xfrm>
            <a:prstGeom prst="rect">
              <a:avLst/>
            </a:prstGeom>
            <a:solidFill>
              <a:srgbClr val="6298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D7CE9D1-87A1-4925-AE77-8B452141AACB}"/>
                </a:ext>
              </a:extLst>
            </p:cNvPr>
            <p:cNvSpPr/>
            <p:nvPr/>
          </p:nvSpPr>
          <p:spPr>
            <a:xfrm>
              <a:off x="2267744" y="6669360"/>
              <a:ext cx="2267744" cy="188640"/>
            </a:xfrm>
            <a:prstGeom prst="rect">
              <a:avLst/>
            </a:prstGeom>
            <a:solidFill>
              <a:srgbClr val="8DA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86F6E31-45A9-4FCA-BD1E-839687D8747C}"/>
                </a:ext>
              </a:extLst>
            </p:cNvPr>
            <p:cNvSpPr/>
            <p:nvPr/>
          </p:nvSpPr>
          <p:spPr>
            <a:xfrm>
              <a:off x="4535488" y="6669360"/>
              <a:ext cx="2267744" cy="188640"/>
            </a:xfrm>
            <a:prstGeom prst="rect">
              <a:avLst/>
            </a:prstGeom>
            <a:solidFill>
              <a:srgbClr val="A1BE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2015D9D-C809-42DD-9F37-25A139CE8936}"/>
                </a:ext>
              </a:extLst>
            </p:cNvPr>
            <p:cNvSpPr/>
            <p:nvPr/>
          </p:nvSpPr>
          <p:spPr>
            <a:xfrm>
              <a:off x="6803232" y="6669360"/>
              <a:ext cx="2267744" cy="188640"/>
            </a:xfrm>
            <a:prstGeom prst="rect">
              <a:avLst/>
            </a:prstGeom>
            <a:solidFill>
              <a:srgbClr val="DB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</p:grpSp>
      <p:sp>
        <p:nvSpPr>
          <p:cNvPr id="25" name="投影片編號版面配置區 5">
            <a:extLst>
              <a:ext uri="{FF2B5EF4-FFF2-40B4-BE49-F238E27FC236}">
                <a16:creationId xmlns:a16="http://schemas.microsoft.com/office/drawing/2014/main" id="{A832B71D-F7A1-4B13-8474-4B8BB304BBD5}"/>
              </a:ext>
            </a:extLst>
          </p:cNvPr>
          <p:cNvSpPr txBox="1">
            <a:spLocks/>
          </p:cNvSpPr>
          <p:nvPr userDrawn="1"/>
        </p:nvSpPr>
        <p:spPr>
          <a:xfrm>
            <a:off x="14975346" y="9658753"/>
            <a:ext cx="32004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152E15-88FC-4BE7-9C48-97C0772B024B}" type="slidenum">
              <a:rPr lang="zh-TW" altLang="en-US" sz="3600" b="1" smtClean="0">
                <a:latin typeface="微軟正黑體" pitchFamily="34" charset="-120"/>
                <a:ea typeface="微軟正黑體" pitchFamily="34" charset="-120"/>
              </a:rPr>
              <a:pPr/>
              <a:t>‹#›</a:t>
            </a:fld>
            <a:endParaRPr lang="zh-TW" altLang="en-US" sz="1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" name="圖形 46">
            <a:extLst>
              <a:ext uri="{FF2B5EF4-FFF2-40B4-BE49-F238E27FC236}">
                <a16:creationId xmlns:a16="http://schemas.microsoft.com/office/drawing/2014/main" id="{3C42367B-6416-4A4B-AF01-31AE27A8850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0095"/>
          <a:stretch/>
        </p:blipFill>
        <p:spPr>
          <a:xfrm>
            <a:off x="12028112" y="2973858"/>
            <a:ext cx="6259889" cy="401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435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76370E5D-DBAB-4F4D-B270-1ECE159058AF}"/>
              </a:ext>
            </a:extLst>
          </p:cNvPr>
          <p:cNvGrpSpPr/>
          <p:nvPr userDrawn="1"/>
        </p:nvGrpSpPr>
        <p:grpSpPr>
          <a:xfrm>
            <a:off x="0" y="10003617"/>
            <a:ext cx="18288000" cy="280800"/>
            <a:chOff x="0" y="6669360"/>
            <a:chExt cx="9070976" cy="18864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C3522B1-B5C6-4F06-8048-620059A1D911}"/>
                </a:ext>
              </a:extLst>
            </p:cNvPr>
            <p:cNvSpPr/>
            <p:nvPr/>
          </p:nvSpPr>
          <p:spPr>
            <a:xfrm>
              <a:off x="0" y="6669360"/>
              <a:ext cx="2267744" cy="188640"/>
            </a:xfrm>
            <a:prstGeom prst="rect">
              <a:avLst/>
            </a:prstGeom>
            <a:solidFill>
              <a:srgbClr val="6298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B628916-0E77-4367-8F70-2A2AFFA864C2}"/>
                </a:ext>
              </a:extLst>
            </p:cNvPr>
            <p:cNvSpPr/>
            <p:nvPr/>
          </p:nvSpPr>
          <p:spPr>
            <a:xfrm>
              <a:off x="2267744" y="6669360"/>
              <a:ext cx="2267744" cy="188640"/>
            </a:xfrm>
            <a:prstGeom prst="rect">
              <a:avLst/>
            </a:prstGeom>
            <a:solidFill>
              <a:srgbClr val="8DA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F74ADA0-CE51-4D54-AFB2-ED672548097D}"/>
                </a:ext>
              </a:extLst>
            </p:cNvPr>
            <p:cNvSpPr/>
            <p:nvPr/>
          </p:nvSpPr>
          <p:spPr>
            <a:xfrm>
              <a:off x="4535488" y="6669360"/>
              <a:ext cx="2267744" cy="188640"/>
            </a:xfrm>
            <a:prstGeom prst="rect">
              <a:avLst/>
            </a:prstGeom>
            <a:solidFill>
              <a:srgbClr val="A1BE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993E69B-928F-4E58-8BAC-5AF51D9FD975}"/>
                </a:ext>
              </a:extLst>
            </p:cNvPr>
            <p:cNvSpPr/>
            <p:nvPr/>
          </p:nvSpPr>
          <p:spPr>
            <a:xfrm>
              <a:off x="6803232" y="6669360"/>
              <a:ext cx="2267744" cy="188640"/>
            </a:xfrm>
            <a:prstGeom prst="rect">
              <a:avLst/>
            </a:prstGeom>
            <a:solidFill>
              <a:srgbClr val="DB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</p:grp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95F4B020-6457-4580-920D-B52D0CADC34D}"/>
              </a:ext>
            </a:extLst>
          </p:cNvPr>
          <p:cNvSpPr txBox="1">
            <a:spLocks/>
          </p:cNvSpPr>
          <p:nvPr userDrawn="1"/>
        </p:nvSpPr>
        <p:spPr>
          <a:xfrm>
            <a:off x="14975346" y="9658753"/>
            <a:ext cx="32004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152E15-88FC-4BE7-9C48-97C0772B024B}" type="slidenum">
              <a:rPr lang="zh-TW" altLang="en-US" sz="3600" b="1" smtClean="0">
                <a:latin typeface="微軟正黑體" pitchFamily="34" charset="-120"/>
                <a:ea typeface="微軟正黑體" pitchFamily="34" charset="-120"/>
              </a:rPr>
              <a:pPr/>
              <a:t>‹#›</a:t>
            </a:fld>
            <a:endParaRPr lang="zh-TW" altLang="en-US" sz="1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形 7">
            <a:extLst>
              <a:ext uri="{FF2B5EF4-FFF2-40B4-BE49-F238E27FC236}">
                <a16:creationId xmlns:a16="http://schemas.microsoft.com/office/drawing/2014/main" id="{9142B368-C6C6-4D38-9A95-7CDF890FA4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68188" y="6296724"/>
            <a:ext cx="6962780" cy="401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425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>
            <a:extLst>
              <a:ext uri="{FF2B5EF4-FFF2-40B4-BE49-F238E27FC236}">
                <a16:creationId xmlns:a16="http://schemas.microsoft.com/office/drawing/2014/main" id="{70CE5353-8234-48E3-B84A-48E9B7D2C407}"/>
              </a:ext>
            </a:extLst>
          </p:cNvPr>
          <p:cNvGrpSpPr/>
          <p:nvPr userDrawn="1"/>
        </p:nvGrpSpPr>
        <p:grpSpPr>
          <a:xfrm>
            <a:off x="0" y="10003617"/>
            <a:ext cx="18288000" cy="280800"/>
            <a:chOff x="0" y="6669360"/>
            <a:chExt cx="9070976" cy="18864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CEC4D97-9A26-441B-BE24-30C824F7B54E}"/>
                </a:ext>
              </a:extLst>
            </p:cNvPr>
            <p:cNvSpPr/>
            <p:nvPr/>
          </p:nvSpPr>
          <p:spPr>
            <a:xfrm>
              <a:off x="0" y="6669360"/>
              <a:ext cx="2267744" cy="188640"/>
            </a:xfrm>
            <a:prstGeom prst="rect">
              <a:avLst/>
            </a:prstGeom>
            <a:solidFill>
              <a:srgbClr val="6298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B4EF3FF-7817-4134-9493-766B0EB04B2C}"/>
                </a:ext>
              </a:extLst>
            </p:cNvPr>
            <p:cNvSpPr/>
            <p:nvPr/>
          </p:nvSpPr>
          <p:spPr>
            <a:xfrm>
              <a:off x="2267744" y="6669360"/>
              <a:ext cx="2267744" cy="188640"/>
            </a:xfrm>
            <a:prstGeom prst="rect">
              <a:avLst/>
            </a:prstGeom>
            <a:solidFill>
              <a:srgbClr val="8DA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0E0FD06-C994-4CE1-90B5-0D676E20C9FE}"/>
                </a:ext>
              </a:extLst>
            </p:cNvPr>
            <p:cNvSpPr/>
            <p:nvPr/>
          </p:nvSpPr>
          <p:spPr>
            <a:xfrm>
              <a:off x="4535488" y="6669360"/>
              <a:ext cx="2267744" cy="188640"/>
            </a:xfrm>
            <a:prstGeom prst="rect">
              <a:avLst/>
            </a:prstGeom>
            <a:solidFill>
              <a:srgbClr val="A1BE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6342D4F-0799-4129-88A1-80227C95EC3B}"/>
                </a:ext>
              </a:extLst>
            </p:cNvPr>
            <p:cNvSpPr/>
            <p:nvPr/>
          </p:nvSpPr>
          <p:spPr>
            <a:xfrm>
              <a:off x="6803232" y="6669360"/>
              <a:ext cx="2267744" cy="188640"/>
            </a:xfrm>
            <a:prstGeom prst="rect">
              <a:avLst/>
            </a:prstGeom>
            <a:solidFill>
              <a:srgbClr val="DB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</p:grp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9345FDFB-0AEF-4579-8CDE-51FF5CEE20BD}"/>
              </a:ext>
            </a:extLst>
          </p:cNvPr>
          <p:cNvSpPr txBox="1">
            <a:spLocks/>
          </p:cNvSpPr>
          <p:nvPr userDrawn="1"/>
        </p:nvSpPr>
        <p:spPr>
          <a:xfrm>
            <a:off x="14975346" y="9658753"/>
            <a:ext cx="32004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152E15-88FC-4BE7-9C48-97C0772B024B}" type="slidenum">
              <a:rPr lang="zh-TW" altLang="en-US" sz="3600" b="1" smtClean="0">
                <a:latin typeface="微軟正黑體" pitchFamily="34" charset="-120"/>
                <a:ea typeface="微軟正黑體" pitchFamily="34" charset="-120"/>
              </a:rPr>
              <a:pPr/>
              <a:t>‹#›</a:t>
            </a:fld>
            <a:endParaRPr lang="zh-TW" altLang="en-US" sz="1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圖形 7">
            <a:extLst>
              <a:ext uri="{FF2B5EF4-FFF2-40B4-BE49-F238E27FC236}">
                <a16:creationId xmlns:a16="http://schemas.microsoft.com/office/drawing/2014/main" id="{D7093F1E-D8FF-405E-A4AA-6D4060BA3A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68188" y="6296724"/>
            <a:ext cx="6962780" cy="401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1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70619BEC-4D62-4BAF-BE8F-F41D304A7116}"/>
              </a:ext>
            </a:extLst>
          </p:cNvPr>
          <p:cNvSpPr txBox="1"/>
          <p:nvPr userDrawn="1"/>
        </p:nvSpPr>
        <p:spPr>
          <a:xfrm>
            <a:off x="1205440" y="-68836"/>
            <a:ext cx="8261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02</a:t>
            </a:r>
            <a:endParaRPr lang="zh-TW" altLang="en-US" sz="3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70CE5353-8234-48E3-B84A-48E9B7D2C407}"/>
              </a:ext>
            </a:extLst>
          </p:cNvPr>
          <p:cNvGrpSpPr/>
          <p:nvPr userDrawn="1"/>
        </p:nvGrpSpPr>
        <p:grpSpPr>
          <a:xfrm>
            <a:off x="0" y="10003617"/>
            <a:ext cx="18288000" cy="280800"/>
            <a:chOff x="0" y="6669360"/>
            <a:chExt cx="9070976" cy="18864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CEC4D97-9A26-441B-BE24-30C824F7B54E}"/>
                </a:ext>
              </a:extLst>
            </p:cNvPr>
            <p:cNvSpPr/>
            <p:nvPr/>
          </p:nvSpPr>
          <p:spPr>
            <a:xfrm>
              <a:off x="0" y="6669360"/>
              <a:ext cx="2267744" cy="188640"/>
            </a:xfrm>
            <a:prstGeom prst="rect">
              <a:avLst/>
            </a:prstGeom>
            <a:solidFill>
              <a:srgbClr val="6298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B4EF3FF-7817-4134-9493-766B0EB04B2C}"/>
                </a:ext>
              </a:extLst>
            </p:cNvPr>
            <p:cNvSpPr/>
            <p:nvPr/>
          </p:nvSpPr>
          <p:spPr>
            <a:xfrm>
              <a:off x="2267744" y="6669360"/>
              <a:ext cx="2267744" cy="188640"/>
            </a:xfrm>
            <a:prstGeom prst="rect">
              <a:avLst/>
            </a:prstGeom>
            <a:solidFill>
              <a:srgbClr val="8DA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0E0FD06-C994-4CE1-90B5-0D676E20C9FE}"/>
                </a:ext>
              </a:extLst>
            </p:cNvPr>
            <p:cNvSpPr/>
            <p:nvPr/>
          </p:nvSpPr>
          <p:spPr>
            <a:xfrm>
              <a:off x="4535488" y="6669360"/>
              <a:ext cx="2267744" cy="188640"/>
            </a:xfrm>
            <a:prstGeom prst="rect">
              <a:avLst/>
            </a:prstGeom>
            <a:solidFill>
              <a:srgbClr val="A1BE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6342D4F-0799-4129-88A1-80227C95EC3B}"/>
                </a:ext>
              </a:extLst>
            </p:cNvPr>
            <p:cNvSpPr/>
            <p:nvPr/>
          </p:nvSpPr>
          <p:spPr>
            <a:xfrm>
              <a:off x="6803232" y="6669360"/>
              <a:ext cx="2267744" cy="188640"/>
            </a:xfrm>
            <a:prstGeom prst="rect">
              <a:avLst/>
            </a:prstGeom>
            <a:solidFill>
              <a:srgbClr val="DB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700"/>
            </a:p>
          </p:txBody>
        </p:sp>
      </p:grpSp>
      <p:sp>
        <p:nvSpPr>
          <p:cNvPr id="8" name="投影片編號版面配置區 5">
            <a:extLst>
              <a:ext uri="{FF2B5EF4-FFF2-40B4-BE49-F238E27FC236}">
                <a16:creationId xmlns:a16="http://schemas.microsoft.com/office/drawing/2014/main" id="{91B4739F-581B-43CB-8619-01363967B806}"/>
              </a:ext>
            </a:extLst>
          </p:cNvPr>
          <p:cNvSpPr txBox="1">
            <a:spLocks/>
          </p:cNvSpPr>
          <p:nvPr userDrawn="1"/>
        </p:nvSpPr>
        <p:spPr>
          <a:xfrm>
            <a:off x="14975346" y="9658753"/>
            <a:ext cx="32004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152E15-88FC-4BE7-9C48-97C0772B024B}" type="slidenum">
              <a:rPr lang="zh-TW" altLang="en-US" sz="3600" b="1" smtClean="0">
                <a:latin typeface="微軟正黑體" pitchFamily="34" charset="-120"/>
                <a:ea typeface="微軟正黑體" pitchFamily="34" charset="-120"/>
              </a:rPr>
              <a:pPr/>
              <a:t>‹#›</a:t>
            </a:fld>
            <a:endParaRPr lang="zh-TW" altLang="en-US" sz="1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4" name="圖形 13">
            <a:extLst>
              <a:ext uri="{FF2B5EF4-FFF2-40B4-BE49-F238E27FC236}">
                <a16:creationId xmlns:a16="http://schemas.microsoft.com/office/drawing/2014/main" id="{43E00E6E-6DC6-410E-88EE-23B0793BBA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68188" y="6296724"/>
            <a:ext cx="6962780" cy="401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218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userDrawn="1">
  <p:cSld name="Quot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4"/>
          <p:cNvGrpSpPr/>
          <p:nvPr/>
        </p:nvGrpSpPr>
        <p:grpSpPr>
          <a:xfrm>
            <a:off x="11493889" y="4371714"/>
            <a:ext cx="6794654" cy="6646104"/>
            <a:chOff x="6287617" y="2656118"/>
            <a:chExt cx="2856337" cy="2793889"/>
          </a:xfrm>
        </p:grpSpPr>
        <p:sp>
          <p:nvSpPr>
            <p:cNvPr id="42" name="Google Shape;42;p4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3" name="Google Shape;43;p4"/>
            <p:cNvSpPr/>
            <p:nvPr/>
          </p:nvSpPr>
          <p:spPr>
            <a:xfrm rot="9208633" flipH="1">
              <a:off x="7804300" y="3267871"/>
              <a:ext cx="877624" cy="2182136"/>
            </a:xfrm>
            <a:prstGeom prst="flowChartManualInpu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dirty="0"/>
            </a:p>
          </p:txBody>
        </p:sp>
        <p:sp>
          <p:nvSpPr>
            <p:cNvPr id="44" name="Google Shape;44;p4"/>
            <p:cNvSpPr/>
            <p:nvPr/>
          </p:nvSpPr>
          <p:spPr>
            <a:xfrm rot="9208606" flipH="1">
              <a:off x="7481789" y="4271342"/>
              <a:ext cx="408796" cy="1016449"/>
            </a:xfrm>
            <a:prstGeom prst="flowChartManualInpu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5" name="Google Shape;45;p4"/>
            <p:cNvSpPr/>
            <p:nvPr/>
          </p:nvSpPr>
          <p:spPr>
            <a:xfrm rot="9208678" flipH="1">
              <a:off x="6287617" y="4652130"/>
              <a:ext cx="229660" cy="571018"/>
            </a:xfrm>
            <a:prstGeom prst="flowChartManualInpu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6" name="Google Shape;46;p4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47" name="Google Shape;47;p4"/>
          <p:cNvGrpSpPr/>
          <p:nvPr/>
        </p:nvGrpSpPr>
        <p:grpSpPr>
          <a:xfrm>
            <a:off x="-585" y="-504696"/>
            <a:ext cx="5809766" cy="3557288"/>
            <a:chOff x="-32" y="-169347"/>
            <a:chExt cx="2048144" cy="1254067"/>
          </a:xfrm>
        </p:grpSpPr>
        <p:sp>
          <p:nvSpPr>
            <p:cNvPr id="48" name="Google Shape;48;p4"/>
            <p:cNvSpPr/>
            <p:nvPr/>
          </p:nvSpPr>
          <p:spPr>
            <a:xfrm rot="20008592" flipH="1">
              <a:off x="1435280" y="-64242"/>
              <a:ext cx="205103" cy="509980"/>
            </a:xfrm>
            <a:prstGeom prst="flowChartManualInpu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/>
            </a:p>
          </p:txBody>
        </p:sp>
        <p:sp>
          <p:nvSpPr>
            <p:cNvPr id="49" name="Google Shape;49;p4"/>
            <p:cNvSpPr/>
            <p:nvPr/>
          </p:nvSpPr>
          <p:spPr>
            <a:xfrm rot="20008629" flipH="1">
              <a:off x="245812" y="-145173"/>
              <a:ext cx="434754" cy="1080980"/>
            </a:xfrm>
            <a:prstGeom prst="flowChartManualInpu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dirty="0"/>
            </a:p>
          </p:txBody>
        </p:sp>
        <p:sp>
          <p:nvSpPr>
            <p:cNvPr id="50" name="Google Shape;50;p4"/>
            <p:cNvSpPr/>
            <p:nvPr/>
          </p:nvSpPr>
          <p:spPr>
            <a:xfrm rot="20008661" flipH="1">
              <a:off x="892401" y="-169347"/>
              <a:ext cx="504374" cy="1254067"/>
            </a:xfrm>
            <a:prstGeom prst="flowChartManualInpu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dirty="0"/>
            </a:p>
          </p:txBody>
        </p:sp>
        <p:sp>
          <p:nvSpPr>
            <p:cNvPr id="51" name="Google Shape;51;p4"/>
            <p:cNvSpPr/>
            <p:nvPr/>
          </p:nvSpPr>
          <p:spPr>
            <a:xfrm rot="20008678" flipH="1">
              <a:off x="1818452" y="-72934"/>
              <a:ext cx="229660" cy="571018"/>
            </a:xfrm>
            <a:prstGeom prst="flowChartManualInpu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dirty="0"/>
            </a:p>
          </p:txBody>
        </p:sp>
        <p:sp>
          <p:nvSpPr>
            <p:cNvPr id="52" name="Google Shape;52;p4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C5C861D6-FCF9-4B4F-A474-04B3C7551879}"/>
              </a:ext>
            </a:extLst>
          </p:cNvPr>
          <p:cNvSpPr/>
          <p:nvPr userDrawn="1"/>
        </p:nvSpPr>
        <p:spPr>
          <a:xfrm>
            <a:off x="2" y="2"/>
            <a:ext cx="18288000" cy="1028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600" dirty="0"/>
          </a:p>
        </p:txBody>
      </p:sp>
      <p:sp>
        <p:nvSpPr>
          <p:cNvPr id="53" name="Google Shape;53;p4"/>
          <p:cNvSpPr txBox="1">
            <a:spLocks noGrp="1"/>
          </p:cNvSpPr>
          <p:nvPr>
            <p:ph type="sldNum" idx="12"/>
          </p:nvPr>
        </p:nvSpPr>
        <p:spPr>
          <a:xfrm>
            <a:off x="17190599" y="9507528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2801" b="1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Roboto Condensed"/>
              </a:defRPr>
            </a:lvl1pPr>
            <a:lvl2pPr lvl="1" algn="r" rtl="0">
              <a:buNone/>
              <a:defRPr sz="2599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 rtl="0">
              <a:buNone/>
              <a:defRPr sz="2599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 rtl="0">
              <a:buNone/>
              <a:defRPr sz="2599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 rtl="0">
              <a:buNone/>
              <a:defRPr sz="2599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 rtl="0">
              <a:buNone/>
              <a:defRPr sz="2599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 rtl="0">
              <a:buNone/>
              <a:defRPr sz="2599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 rtl="0">
              <a:buNone/>
              <a:defRPr sz="2599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 rtl="0">
              <a:buNone/>
              <a:defRPr sz="2599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391614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-4710" y="2"/>
            <a:ext cx="10419143" cy="1966709"/>
          </a:xfrm>
          <a:custGeom>
            <a:avLst/>
            <a:gdLst/>
            <a:ahLst/>
            <a:cxnLst/>
            <a:rect l="0" t="0" r="0" b="0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8" name="Shape 78"/>
          <p:cNvSpPr/>
          <p:nvPr/>
        </p:nvSpPr>
        <p:spPr>
          <a:xfrm>
            <a:off x="-12050" y="7"/>
            <a:ext cx="8890788" cy="2171288"/>
          </a:xfrm>
          <a:custGeom>
            <a:avLst/>
            <a:gdLst/>
            <a:ahLst/>
            <a:cxnLst/>
            <a:rect l="0" t="0" r="0" b="0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79" name="Shape 79"/>
          <p:cNvSpPr/>
          <p:nvPr/>
        </p:nvSpPr>
        <p:spPr>
          <a:xfrm>
            <a:off x="12750953" y="9491498"/>
            <a:ext cx="5097827" cy="801758"/>
          </a:xfrm>
          <a:custGeom>
            <a:avLst/>
            <a:gdLst/>
            <a:ahLst/>
            <a:cxnLst/>
            <a:rect l="0" t="0" r="0" b="0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0" name="Shape 80"/>
          <p:cNvSpPr/>
          <p:nvPr/>
        </p:nvSpPr>
        <p:spPr>
          <a:xfrm>
            <a:off x="14682360" y="9534609"/>
            <a:ext cx="3642192" cy="791622"/>
          </a:xfrm>
          <a:custGeom>
            <a:avLst/>
            <a:gdLst/>
            <a:ahLst/>
            <a:cxnLst/>
            <a:rect l="0" t="0" r="0" b="0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1" name="Shape 81"/>
          <p:cNvSpPr/>
          <p:nvPr/>
        </p:nvSpPr>
        <p:spPr>
          <a:xfrm>
            <a:off x="16681435" y="8408151"/>
            <a:ext cx="1636889" cy="1918122"/>
          </a:xfrm>
          <a:custGeom>
            <a:avLst/>
            <a:gdLst/>
            <a:ahLst/>
            <a:cxnLst/>
            <a:rect l="0" t="0" r="0" b="0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82" name="Shape 82"/>
          <p:cNvSpPr/>
          <p:nvPr/>
        </p:nvSpPr>
        <p:spPr>
          <a:xfrm>
            <a:off x="3118054" y="-12049"/>
            <a:ext cx="8233550" cy="1889750"/>
          </a:xfrm>
          <a:custGeom>
            <a:avLst/>
            <a:gdLst/>
            <a:ahLst/>
            <a:cxnLst/>
            <a:rect l="0" t="0" r="0" b="0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" name="Shape 67"/>
          <p:cNvSpPr txBox="1">
            <a:spLocks noGrp="1"/>
          </p:cNvSpPr>
          <p:nvPr>
            <p:ph type="title"/>
          </p:nvPr>
        </p:nvSpPr>
        <p:spPr>
          <a:xfrm>
            <a:off x="1773300" y="796800"/>
            <a:ext cx="14741400" cy="1714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>
                <a:latin typeface="+mn-ea"/>
                <a:ea typeface="+mn-ea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9" name="Shape 35"/>
          <p:cNvSpPr txBox="1">
            <a:spLocks noGrp="1"/>
          </p:cNvSpPr>
          <p:nvPr>
            <p:ph type="body" idx="1"/>
          </p:nvPr>
        </p:nvSpPr>
        <p:spPr>
          <a:xfrm>
            <a:off x="1773300" y="3196817"/>
            <a:ext cx="14741400" cy="66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>
                <a:latin typeface="+mn-ea"/>
                <a:ea typeface="+mn-ea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>
          <a:xfrm>
            <a:off x="6248400" y="9534527"/>
            <a:ext cx="5791200" cy="547688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>
          <a:xfrm>
            <a:off x="12744401" y="9534527"/>
            <a:ext cx="4267200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32BDC8-903B-471A-81FF-E88D4F9A04F4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728539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-4710" y="2"/>
            <a:ext cx="10419143" cy="1966709"/>
          </a:xfrm>
          <a:custGeom>
            <a:avLst/>
            <a:gdLst/>
            <a:ahLst/>
            <a:cxnLst/>
            <a:rect l="0" t="0" r="0" b="0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0" name="Shape 70"/>
          <p:cNvSpPr/>
          <p:nvPr/>
        </p:nvSpPr>
        <p:spPr>
          <a:xfrm>
            <a:off x="-12050" y="7"/>
            <a:ext cx="8890788" cy="2171288"/>
          </a:xfrm>
          <a:custGeom>
            <a:avLst/>
            <a:gdLst/>
            <a:ahLst/>
            <a:cxnLst/>
            <a:rect l="0" t="0" r="0" b="0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71" name="Shape 71"/>
          <p:cNvSpPr/>
          <p:nvPr/>
        </p:nvSpPr>
        <p:spPr>
          <a:xfrm>
            <a:off x="12750953" y="9491498"/>
            <a:ext cx="5097827" cy="801758"/>
          </a:xfrm>
          <a:custGeom>
            <a:avLst/>
            <a:gdLst/>
            <a:ahLst/>
            <a:cxnLst/>
            <a:rect l="0" t="0" r="0" b="0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2" name="Shape 72"/>
          <p:cNvSpPr/>
          <p:nvPr/>
        </p:nvSpPr>
        <p:spPr>
          <a:xfrm>
            <a:off x="14682360" y="9534609"/>
            <a:ext cx="3642192" cy="791622"/>
          </a:xfrm>
          <a:custGeom>
            <a:avLst/>
            <a:gdLst/>
            <a:ahLst/>
            <a:cxnLst/>
            <a:rect l="0" t="0" r="0" b="0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73" name="Shape 73"/>
          <p:cNvSpPr/>
          <p:nvPr/>
        </p:nvSpPr>
        <p:spPr>
          <a:xfrm>
            <a:off x="16681435" y="8408151"/>
            <a:ext cx="1636889" cy="1918122"/>
          </a:xfrm>
          <a:custGeom>
            <a:avLst/>
            <a:gdLst/>
            <a:ahLst/>
            <a:cxnLst/>
            <a:rect l="0" t="0" r="0" b="0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74" name="Shape 74"/>
          <p:cNvSpPr/>
          <p:nvPr/>
        </p:nvSpPr>
        <p:spPr>
          <a:xfrm>
            <a:off x="3118054" y="-12049"/>
            <a:ext cx="8233550" cy="1889750"/>
          </a:xfrm>
          <a:custGeom>
            <a:avLst/>
            <a:gdLst/>
            <a:ahLst/>
            <a:cxnLst/>
            <a:rect l="0" t="0" r="0" b="0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9" name="Shape 67"/>
          <p:cNvSpPr txBox="1">
            <a:spLocks noGrp="1"/>
          </p:cNvSpPr>
          <p:nvPr>
            <p:ph type="title"/>
          </p:nvPr>
        </p:nvSpPr>
        <p:spPr>
          <a:xfrm>
            <a:off x="1773300" y="796800"/>
            <a:ext cx="14741400" cy="1714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>
                <a:latin typeface="+mn-ea"/>
                <a:ea typeface="+mn-ea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0" name="Shape 35"/>
          <p:cNvSpPr txBox="1">
            <a:spLocks noGrp="1"/>
          </p:cNvSpPr>
          <p:nvPr>
            <p:ph type="body" idx="1"/>
          </p:nvPr>
        </p:nvSpPr>
        <p:spPr>
          <a:xfrm>
            <a:off x="1773300" y="3196817"/>
            <a:ext cx="14741400" cy="66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>
                <a:latin typeface="+mn-ea"/>
                <a:ea typeface="+mn-ea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>
          <a:xfrm>
            <a:off x="6248400" y="9534527"/>
            <a:ext cx="5791200" cy="547688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>
          <a:xfrm>
            <a:off x="12744401" y="9534527"/>
            <a:ext cx="4267200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32BDC8-903B-471A-81FF-E88D4F9A04F4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3033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1" y="3240884"/>
            <a:ext cx="12895002" cy="582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accent1"/>
                </a:solidFill>
              </a:defRPr>
            </a:lvl1pPr>
          </a:lstStyle>
          <a:p>
            <a:fld id="{053DEDD8-47E5-40CD-8AC1-B7EC532D1F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12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sz="54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14350" indent="-51435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714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400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0861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4.svg"/><Relationship Id="rId4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31073" y="1221355"/>
            <a:ext cx="7478609" cy="7780087"/>
          </a:xfrm>
          <a:custGeom>
            <a:avLst/>
            <a:gdLst/>
            <a:ahLst/>
            <a:cxnLst/>
            <a:rect l="l" t="t" r="r" b="b"/>
            <a:pathLst>
              <a:path w="7478609" h="7780087">
                <a:moveTo>
                  <a:pt x="0" y="0"/>
                </a:moveTo>
                <a:lnTo>
                  <a:pt x="7478609" y="0"/>
                </a:lnTo>
                <a:lnTo>
                  <a:pt x="7478609" y="7780087"/>
                </a:lnTo>
                <a:lnTo>
                  <a:pt x="0" y="7780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61200" y="980760"/>
            <a:ext cx="2172227" cy="1824671"/>
          </a:xfrm>
          <a:custGeom>
            <a:avLst/>
            <a:gdLst/>
            <a:ahLst/>
            <a:cxnLst/>
            <a:rect l="l" t="t" r="r" b="b"/>
            <a:pathLst>
              <a:path w="2172227" h="1824671">
                <a:moveTo>
                  <a:pt x="0" y="0"/>
                </a:moveTo>
                <a:lnTo>
                  <a:pt x="2172227" y="0"/>
                </a:lnTo>
                <a:lnTo>
                  <a:pt x="2172227" y="1824670"/>
                </a:lnTo>
                <a:lnTo>
                  <a:pt x="0" y="18246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4893">
            <a:off x="16205038" y="1202490"/>
            <a:ext cx="2757058" cy="3205881"/>
          </a:xfrm>
          <a:custGeom>
            <a:avLst/>
            <a:gdLst/>
            <a:ahLst/>
            <a:cxnLst/>
            <a:rect l="l" t="t" r="r" b="b"/>
            <a:pathLst>
              <a:path w="2757058" h="3205881">
                <a:moveTo>
                  <a:pt x="0" y="0"/>
                </a:moveTo>
                <a:lnTo>
                  <a:pt x="2757058" y="0"/>
                </a:lnTo>
                <a:lnTo>
                  <a:pt x="2757058" y="3205881"/>
                </a:lnTo>
                <a:lnTo>
                  <a:pt x="0" y="3205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84902">
            <a:off x="10414984" y="7048106"/>
            <a:ext cx="4116486" cy="4420388"/>
          </a:xfrm>
          <a:custGeom>
            <a:avLst/>
            <a:gdLst/>
            <a:ahLst/>
            <a:cxnLst/>
            <a:rect l="l" t="t" r="r" b="b"/>
            <a:pathLst>
              <a:path w="4116486" h="4420388">
                <a:moveTo>
                  <a:pt x="0" y="0"/>
                </a:moveTo>
                <a:lnTo>
                  <a:pt x="4116486" y="0"/>
                </a:lnTo>
                <a:lnTo>
                  <a:pt x="4116486" y="4420388"/>
                </a:lnTo>
                <a:lnTo>
                  <a:pt x="0" y="44203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792520"/>
            <a:ext cx="7709624" cy="2194375"/>
            <a:chOff x="0" y="0"/>
            <a:chExt cx="2030518" cy="3682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30518" cy="368292"/>
            </a:xfrm>
            <a:custGeom>
              <a:avLst/>
              <a:gdLst/>
              <a:ahLst/>
              <a:cxnLst/>
              <a:rect l="l" t="t" r="r" b="b"/>
              <a:pathLst>
                <a:path w="2030518" h="368292">
                  <a:moveTo>
                    <a:pt x="0" y="0"/>
                  </a:moveTo>
                  <a:lnTo>
                    <a:pt x="2030518" y="0"/>
                  </a:lnTo>
                  <a:lnTo>
                    <a:pt x="2030518" y="368292"/>
                  </a:lnTo>
                  <a:lnTo>
                    <a:pt x="0" y="368292"/>
                  </a:lnTo>
                  <a:close/>
                </a:path>
              </a:pathLst>
            </a:custGeom>
            <a:solidFill>
              <a:srgbClr val="FCCC3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30518" cy="406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2571333" y="2999424"/>
            <a:ext cx="4798091" cy="4676139"/>
          </a:xfrm>
          <a:custGeom>
            <a:avLst/>
            <a:gdLst/>
            <a:ahLst/>
            <a:cxnLst/>
            <a:rect l="l" t="t" r="r" b="b"/>
            <a:pathLst>
              <a:path w="4798091" h="4676139">
                <a:moveTo>
                  <a:pt x="0" y="0"/>
                </a:moveTo>
                <a:lnTo>
                  <a:pt x="4798090" y="0"/>
                </a:lnTo>
                <a:lnTo>
                  <a:pt x="4798090" y="4676140"/>
                </a:lnTo>
                <a:lnTo>
                  <a:pt x="0" y="46761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469599" y="6082361"/>
            <a:ext cx="6683801" cy="15798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26"/>
              </a:lnSpc>
            </a:pPr>
            <a:r>
              <a:rPr lang="zh-TW" altLang="en-US" sz="4590" b="1" dirty="0">
                <a:solidFill>
                  <a:srgbClr val="1E1E3A"/>
                </a:solidFill>
                <a:latin typeface="Cocomat Pro Bold"/>
                <a:ea typeface="Cocomat Pro Bold"/>
                <a:cs typeface="Cocomat Pro Bold"/>
                <a:sym typeface="Cocomat Pro Bold"/>
              </a:rPr>
              <a:t>新北市政府環境保護局</a:t>
            </a:r>
          </a:p>
          <a:p>
            <a:pPr algn="ctr">
              <a:lnSpc>
                <a:spcPts val="6426"/>
              </a:lnSpc>
            </a:pPr>
            <a:r>
              <a:rPr lang="zh-TW" altLang="en-US" sz="4590" b="1" dirty="0">
                <a:solidFill>
                  <a:srgbClr val="1E1E3A"/>
                </a:solidFill>
                <a:latin typeface="Cocomat Pro Bold"/>
                <a:ea typeface="Cocomat Pro Bold"/>
                <a:cs typeface="Cocomat Pro Bold"/>
                <a:sym typeface="Cocomat Pro Bold"/>
              </a:rPr>
              <a:t>綜合規劃科</a:t>
            </a:r>
          </a:p>
        </p:txBody>
      </p:sp>
      <p:sp>
        <p:nvSpPr>
          <p:cNvPr id="13" name="標題 1">
            <a:extLst>
              <a:ext uri="{FF2B5EF4-FFF2-40B4-BE49-F238E27FC236}">
                <a16:creationId xmlns:a16="http://schemas.microsoft.com/office/drawing/2014/main" id="{CF7F3D19-3498-E90C-82EC-94D70E4B1C8B}"/>
              </a:ext>
            </a:extLst>
          </p:cNvPr>
          <p:cNvSpPr txBox="1">
            <a:spLocks/>
          </p:cNvSpPr>
          <p:nvPr/>
        </p:nvSpPr>
        <p:spPr>
          <a:xfrm>
            <a:off x="-82180" y="2300105"/>
            <a:ext cx="11313253" cy="281129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>
              <a:lnSpc>
                <a:spcPct val="120000"/>
              </a:lnSpc>
            </a:pPr>
            <a:r>
              <a:rPr lang="en-US" altLang="zh-TW" sz="8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116</a:t>
            </a:r>
            <a:r>
              <a:rPr lang="zh-TW" altLang="en-US" sz="8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年新北市環境永續推動參與式預算計畫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A02E7E23-A0C0-E95C-E65A-20939643D788}"/>
              </a:ext>
            </a:extLst>
          </p:cNvPr>
          <p:cNvSpPr txBox="1"/>
          <p:nvPr/>
        </p:nvSpPr>
        <p:spPr>
          <a:xfrm>
            <a:off x="-381000" y="8599418"/>
            <a:ext cx="973328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500" b="1" dirty="0">
                <a:latin typeface="微軟正黑體" pitchFamily="34" charset="-120"/>
                <a:ea typeface="微軟正黑體" pitchFamily="34" charset="-120"/>
                <a:cs typeface="+mj-cs"/>
              </a:rPr>
              <a:t>115</a:t>
            </a:r>
            <a:r>
              <a:rPr lang="zh-TW" altLang="en-US" sz="3500" b="1" dirty="0">
                <a:latin typeface="微軟正黑體" pitchFamily="34" charset="-120"/>
                <a:ea typeface="微軟正黑體" pitchFamily="34" charset="-120"/>
                <a:cs typeface="+mj-cs"/>
              </a:rPr>
              <a:t>年</a:t>
            </a:r>
            <a:r>
              <a:rPr lang="en-US" altLang="zh-TW" sz="3500" b="1" dirty="0">
                <a:latin typeface="微軟正黑體" pitchFamily="34" charset="-120"/>
                <a:ea typeface="微軟正黑體" pitchFamily="34" charset="-120"/>
                <a:cs typeface="+mj-cs"/>
              </a:rPr>
              <a:t>9</a:t>
            </a:r>
            <a:r>
              <a:rPr lang="zh-TW" altLang="en-US" sz="3500" b="1" dirty="0">
                <a:latin typeface="微軟正黑體" pitchFamily="34" charset="-120"/>
                <a:ea typeface="微軟正黑體" pitchFamily="34" charset="-120"/>
                <a:cs typeface="+mj-cs"/>
              </a:rPr>
              <a:t>月</a:t>
            </a:r>
            <a:r>
              <a:rPr lang="en-US" altLang="zh-TW" sz="3500" b="1" dirty="0">
                <a:latin typeface="微軟正黑體" pitchFamily="34" charset="-120"/>
                <a:ea typeface="微軟正黑體" pitchFamily="34" charset="-120"/>
                <a:cs typeface="+mj-cs"/>
              </a:rPr>
              <a:t>29</a:t>
            </a:r>
            <a:r>
              <a:rPr lang="zh-TW" altLang="en-US" sz="3500" b="1" dirty="0">
                <a:latin typeface="微軟正黑體" pitchFamily="34" charset="-120"/>
                <a:ea typeface="微軟正黑體" pitchFamily="34" charset="-120"/>
                <a:cs typeface="+mj-cs"/>
              </a:rPr>
              <a:t>日</a:t>
            </a:r>
          </a:p>
        </p:txBody>
      </p:sp>
      <p:sp>
        <p:nvSpPr>
          <p:cNvPr id="16" name="投影片編號版面配置區 3">
            <a:extLst>
              <a:ext uri="{FF2B5EF4-FFF2-40B4-BE49-F238E27FC236}">
                <a16:creationId xmlns:a16="http://schemas.microsoft.com/office/drawing/2014/main" id="{7E8DD452-3210-3296-A9BF-57BEA7B82FAB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1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3">
            <a:extLst>
              <a:ext uri="{FF2B5EF4-FFF2-40B4-BE49-F238E27FC236}">
                <a16:creationId xmlns:a16="http://schemas.microsoft.com/office/drawing/2014/main" id="{07A87BE8-1527-193C-D6B8-2789E1610CF0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8" name="矩形 16">
              <a:extLst>
                <a:ext uri="{FF2B5EF4-FFF2-40B4-BE49-F238E27FC236}">
                  <a16:creationId xmlns:a16="http://schemas.microsoft.com/office/drawing/2014/main" id="{4DC53F76-DA82-FBBF-C182-1B4AE3D8D2BF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任意多边形 15">
              <a:extLst>
                <a:ext uri="{FF2B5EF4-FFF2-40B4-BE49-F238E27FC236}">
                  <a16:creationId xmlns:a16="http://schemas.microsoft.com/office/drawing/2014/main" id="{DFAC9FF8-89E3-5B94-4F6A-3D6201FBCAEE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椭圆 13">
              <a:extLst>
                <a:ext uri="{FF2B5EF4-FFF2-40B4-BE49-F238E27FC236}">
                  <a16:creationId xmlns:a16="http://schemas.microsoft.com/office/drawing/2014/main" id="{07B8B289-A2B7-7D78-44F5-F7A1A10830A4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1" name="標題 1">
            <a:extLst>
              <a:ext uri="{FF2B5EF4-FFF2-40B4-BE49-F238E27FC236}">
                <a16:creationId xmlns:a16="http://schemas.microsoft.com/office/drawing/2014/main" id="{BCC0EBBB-0A64-F2AC-C28E-3884977F01A3}"/>
              </a:ext>
            </a:extLst>
          </p:cNvPr>
          <p:cNvSpPr txBox="1">
            <a:spLocks/>
          </p:cNvSpPr>
          <p:nvPr/>
        </p:nvSpPr>
        <p:spPr>
          <a:xfrm>
            <a:off x="1567226" y="226185"/>
            <a:ext cx="700221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28EB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計畫緣起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49954BE8-AD12-820F-3456-2752004A0B21}"/>
              </a:ext>
            </a:extLst>
          </p:cNvPr>
          <p:cNvSpPr txBox="1"/>
          <p:nvPr/>
        </p:nvSpPr>
        <p:spPr>
          <a:xfrm>
            <a:off x="531813" y="1453570"/>
            <a:ext cx="17298987" cy="3060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激發學生及民眾創意，鼓勵</a:t>
            </a:r>
            <a:r>
              <a:rPr kumimoji="0" lang="zh-TW" alt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學生或民間團體組成團隊</a:t>
            </a:r>
            <a:r>
              <a:rPr kumimoji="0" lang="zh-TW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，集思廣益以</a:t>
            </a:r>
            <a:r>
              <a:rPr kumimoji="0" lang="zh-TW" alt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永續發展</a:t>
            </a:r>
            <a:r>
              <a:rPr kumimoji="0" lang="zh-TW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為推動目標，實際</a:t>
            </a:r>
            <a:r>
              <a:rPr kumimoji="0" lang="zh-TW" alt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協助學校或社區推動永續發展</a:t>
            </a:r>
            <a:r>
              <a:rPr kumimoji="0" lang="zh-TW" alt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，創造永續發展效益。</a:t>
            </a:r>
          </a:p>
        </p:txBody>
      </p:sp>
      <p:grpSp>
        <p:nvGrpSpPr>
          <p:cNvPr id="26" name="组合 13">
            <a:extLst>
              <a:ext uri="{FF2B5EF4-FFF2-40B4-BE49-F238E27FC236}">
                <a16:creationId xmlns:a16="http://schemas.microsoft.com/office/drawing/2014/main" id="{C701C363-0704-CE91-3706-AA990C383D79}"/>
              </a:ext>
            </a:extLst>
          </p:cNvPr>
          <p:cNvGrpSpPr/>
          <p:nvPr/>
        </p:nvGrpSpPr>
        <p:grpSpPr>
          <a:xfrm>
            <a:off x="531813" y="5080032"/>
            <a:ext cx="1182909" cy="850419"/>
            <a:chOff x="874713" y="304800"/>
            <a:chExt cx="1182909" cy="850419"/>
          </a:xfrm>
        </p:grpSpPr>
        <p:sp>
          <p:nvSpPr>
            <p:cNvPr id="27" name="矩形 16">
              <a:extLst>
                <a:ext uri="{FF2B5EF4-FFF2-40B4-BE49-F238E27FC236}">
                  <a16:creationId xmlns:a16="http://schemas.microsoft.com/office/drawing/2014/main" id="{555A861C-0BD7-15EE-D8A7-BA1CF303A0AC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任意多边形 15">
              <a:extLst>
                <a:ext uri="{FF2B5EF4-FFF2-40B4-BE49-F238E27FC236}">
                  <a16:creationId xmlns:a16="http://schemas.microsoft.com/office/drawing/2014/main" id="{70BBA15E-AD83-457D-13F3-2BD47F199986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椭圆 13">
              <a:extLst>
                <a:ext uri="{FF2B5EF4-FFF2-40B4-BE49-F238E27FC236}">
                  <a16:creationId xmlns:a16="http://schemas.microsoft.com/office/drawing/2014/main" id="{3B972461-5ECC-4336-F6C7-595B743BCD32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0" name="標題 1">
            <a:extLst>
              <a:ext uri="{FF2B5EF4-FFF2-40B4-BE49-F238E27FC236}">
                <a16:creationId xmlns:a16="http://schemas.microsoft.com/office/drawing/2014/main" id="{74EDCE00-45DC-CDD3-54C5-EC640CFA7380}"/>
              </a:ext>
            </a:extLst>
          </p:cNvPr>
          <p:cNvSpPr txBox="1">
            <a:spLocks/>
          </p:cNvSpPr>
          <p:nvPr/>
        </p:nvSpPr>
        <p:spPr>
          <a:xfrm>
            <a:off x="1650092" y="5066836"/>
            <a:ext cx="700221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28EB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參與對象</a:t>
            </a:r>
          </a:p>
        </p:txBody>
      </p:sp>
      <p:graphicFrame>
        <p:nvGraphicFramePr>
          <p:cNvPr id="31" name="表格 30">
            <a:extLst>
              <a:ext uri="{FF2B5EF4-FFF2-40B4-BE49-F238E27FC236}">
                <a16:creationId xmlns:a16="http://schemas.microsoft.com/office/drawing/2014/main" id="{A5E5E4AB-3DAD-E8A4-CDD5-7373271AC1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665184"/>
              </p:ext>
            </p:extLst>
          </p:nvPr>
        </p:nvGraphicFramePr>
        <p:xfrm>
          <a:off x="531813" y="6126441"/>
          <a:ext cx="14784388" cy="359815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261891">
                  <a:extLst>
                    <a:ext uri="{9D8B030D-6E8A-4147-A177-3AD203B41FA5}">
                      <a16:colId xmlns:a16="http://schemas.microsoft.com/office/drawing/2014/main" val="1066320495"/>
                    </a:ext>
                  </a:extLst>
                </a:gridCol>
                <a:gridCol w="7449676">
                  <a:extLst>
                    <a:ext uri="{9D8B030D-6E8A-4147-A177-3AD203B41FA5}">
                      <a16:colId xmlns:a16="http://schemas.microsoft.com/office/drawing/2014/main" val="3545441361"/>
                    </a:ext>
                  </a:extLst>
                </a:gridCol>
                <a:gridCol w="4072821">
                  <a:extLst>
                    <a:ext uri="{9D8B030D-6E8A-4147-A177-3AD203B41FA5}">
                      <a16:colId xmlns:a16="http://schemas.microsoft.com/office/drawing/2014/main" val="3976216211"/>
                    </a:ext>
                  </a:extLst>
                </a:gridCol>
              </a:tblGrid>
              <a:tr h="440335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3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參與式預算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</a:pPr>
                      <a:r>
                        <a:rPr lang="zh-TW" altLang="en-US" sz="3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申請條件</a:t>
                      </a:r>
                      <a:endParaRPr lang="en-US" altLang="zh-TW" sz="3000" b="1" i="0" u="none" strike="noStrike" kern="1200" baseline="0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申請經費</a:t>
                      </a:r>
                      <a:r>
                        <a:rPr lang="zh-TW" altLang="en-US" sz="3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最高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510955"/>
                  </a:ext>
                </a:extLst>
              </a:tr>
              <a:tr h="29430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 defTabSz="711200">
                        <a:lnSpc>
                          <a:spcPts val="5000"/>
                        </a:lnSpc>
                        <a:spcBef>
                          <a:spcPct val="0"/>
                        </a:spcBef>
                        <a:spcAft>
                          <a:spcPts val="372"/>
                        </a:spcAft>
                        <a:buFont typeface="Wingdings" panose="05000000000000000000" pitchFamily="2" charset="2"/>
                        <a:buChar char="n"/>
                      </a:pPr>
                      <a:r>
                        <a:rPr lang="zh-TW" altLang="en-US" sz="3000" b="1" dirty="0">
                          <a:solidFill>
                            <a:srgbClr val="000099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新北市所屬各級公私立學校</a:t>
                      </a:r>
                      <a:endParaRPr lang="en-US" altLang="zh-TW" sz="3000" b="1" dirty="0">
                        <a:solidFill>
                          <a:srgbClr val="000099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lvl="0" indent="-342900" algn="l" defTabSz="711200">
                        <a:lnSpc>
                          <a:spcPts val="5000"/>
                        </a:lnSpc>
                        <a:spcBef>
                          <a:spcPct val="0"/>
                        </a:spcBef>
                        <a:spcAft>
                          <a:spcPts val="372"/>
                        </a:spcAft>
                        <a:buFont typeface="Wingdings" panose="05000000000000000000" pitchFamily="2" charset="2"/>
                        <a:buChar char="n"/>
                      </a:pPr>
                      <a:r>
                        <a:rPr lang="zh-TW" altLang="en-US" sz="3000" b="1" dirty="0">
                          <a:solidFill>
                            <a:srgbClr val="000099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從事公益並經政府立</a:t>
                      </a:r>
                      <a:r>
                        <a:rPr lang="en-US" altLang="zh-TW" sz="3000" b="1" dirty="0">
                          <a:solidFill>
                            <a:srgbClr val="000099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3000" b="1" dirty="0">
                          <a:solidFill>
                            <a:srgbClr val="000099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備</a:t>
                      </a:r>
                      <a:r>
                        <a:rPr lang="en-US" altLang="zh-TW" sz="3000" b="1" dirty="0">
                          <a:solidFill>
                            <a:srgbClr val="000099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3000" b="1" dirty="0">
                          <a:solidFill>
                            <a:srgbClr val="000099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案之民間團體</a:t>
                      </a:r>
                      <a:endParaRPr lang="en-US" altLang="zh-TW" sz="3000" b="1" dirty="0">
                        <a:solidFill>
                          <a:srgbClr val="000099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lvl="0" indent="-342900" algn="l" defTabSz="711200">
                        <a:lnSpc>
                          <a:spcPts val="5000"/>
                        </a:lnSpc>
                        <a:spcBef>
                          <a:spcPct val="0"/>
                        </a:spcBef>
                        <a:spcAft>
                          <a:spcPts val="372"/>
                        </a:spcAft>
                        <a:buFont typeface="Wingdings" panose="05000000000000000000" pitchFamily="2" charset="2"/>
                        <a:buChar char="n"/>
                      </a:pPr>
                      <a:r>
                        <a:rPr lang="zh-TW" altLang="en-US" sz="3000" b="1" dirty="0">
                          <a:solidFill>
                            <a:srgbClr val="000099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公寓大廈管理條例申請報備之公寓大廈管理委員會。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3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6638137"/>
                  </a:ext>
                </a:extLst>
              </a:tr>
            </a:tbl>
          </a:graphicData>
        </a:graphic>
      </p:graphicFrame>
      <p:sp>
        <p:nvSpPr>
          <p:cNvPr id="32" name="矩形: 圓角 31">
            <a:extLst>
              <a:ext uri="{FF2B5EF4-FFF2-40B4-BE49-F238E27FC236}">
                <a16:creationId xmlns:a16="http://schemas.microsoft.com/office/drawing/2014/main" id="{00BE7F13-15CE-B4C1-C4D7-6F9523FE8EE4}"/>
              </a:ext>
            </a:extLst>
          </p:cNvPr>
          <p:cNvSpPr/>
          <p:nvPr/>
        </p:nvSpPr>
        <p:spPr>
          <a:xfrm>
            <a:off x="11981631" y="7581900"/>
            <a:ext cx="2667000" cy="1059826"/>
          </a:xfrm>
          <a:prstGeom prst="roundRect">
            <a:avLst/>
          </a:prstGeom>
          <a:noFill/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</a:t>
            </a:r>
            <a:r>
              <a:rPr kumimoji="0" lang="zh-TW" altLang="en-US" sz="5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萬元</a:t>
            </a:r>
          </a:p>
        </p:txBody>
      </p:sp>
      <p:sp>
        <p:nvSpPr>
          <p:cNvPr id="33" name="投影片編號版面配置區 3">
            <a:extLst>
              <a:ext uri="{FF2B5EF4-FFF2-40B4-BE49-F238E27FC236}">
                <a16:creationId xmlns:a16="http://schemas.microsoft.com/office/drawing/2014/main" id="{CC4B6072-FCB4-A9C4-D438-40D6028BC7DF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818BA-1CAB-47AC-B83C-59834EB4E1AE}" type="slidenum">
              <a:rPr kumimoji="0" lang="zh-TW" altLang="en-US" sz="2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58A146C1-F0FD-88FF-74A8-15EFDEB1CEF1}"/>
              </a:ext>
            </a:extLst>
          </p:cNvPr>
          <p:cNvSpPr/>
          <p:nvPr/>
        </p:nvSpPr>
        <p:spPr>
          <a:xfrm>
            <a:off x="14940201" y="3959990"/>
            <a:ext cx="3364892" cy="3546370"/>
          </a:xfrm>
          <a:custGeom>
            <a:avLst/>
            <a:gdLst/>
            <a:ahLst/>
            <a:cxnLst/>
            <a:rect l="l" t="t" r="r" b="b"/>
            <a:pathLst>
              <a:path w="3517148" h="3429220">
                <a:moveTo>
                  <a:pt x="0" y="0"/>
                </a:moveTo>
                <a:lnTo>
                  <a:pt x="3517148" y="0"/>
                </a:lnTo>
                <a:lnTo>
                  <a:pt x="3517148" y="3429220"/>
                </a:lnTo>
                <a:lnTo>
                  <a:pt x="0" y="34292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552240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3">
            <a:extLst>
              <a:ext uri="{FF2B5EF4-FFF2-40B4-BE49-F238E27FC236}">
                <a16:creationId xmlns:a16="http://schemas.microsoft.com/office/drawing/2014/main" id="{07A87BE8-1527-193C-D6B8-2789E1610CF0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8" name="矩形 16">
              <a:extLst>
                <a:ext uri="{FF2B5EF4-FFF2-40B4-BE49-F238E27FC236}">
                  <a16:creationId xmlns:a16="http://schemas.microsoft.com/office/drawing/2014/main" id="{4DC53F76-DA82-FBBF-C182-1B4AE3D8D2BF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任意多边形 15">
              <a:extLst>
                <a:ext uri="{FF2B5EF4-FFF2-40B4-BE49-F238E27FC236}">
                  <a16:creationId xmlns:a16="http://schemas.microsoft.com/office/drawing/2014/main" id="{DFAC9FF8-89E3-5B94-4F6A-3D6201FBCAEE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椭圆 13">
              <a:extLst>
                <a:ext uri="{FF2B5EF4-FFF2-40B4-BE49-F238E27FC236}">
                  <a16:creationId xmlns:a16="http://schemas.microsoft.com/office/drawing/2014/main" id="{07B8B289-A2B7-7D78-44F5-F7A1A10830A4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1" name="標題 1">
            <a:extLst>
              <a:ext uri="{FF2B5EF4-FFF2-40B4-BE49-F238E27FC236}">
                <a16:creationId xmlns:a16="http://schemas.microsoft.com/office/drawing/2014/main" id="{BCC0EBBB-0A64-F2AC-C28E-3884977F01A3}"/>
              </a:ext>
            </a:extLst>
          </p:cNvPr>
          <p:cNvSpPr txBox="1">
            <a:spLocks/>
          </p:cNvSpPr>
          <p:nvPr/>
        </p:nvSpPr>
        <p:spPr>
          <a:xfrm>
            <a:off x="1567226" y="226185"/>
            <a:ext cx="894837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辦理期程與申請說明</a:t>
            </a:r>
          </a:p>
        </p:txBody>
      </p:sp>
      <p:sp>
        <p:nvSpPr>
          <p:cNvPr id="33" name="投影片編號版面配置區 3">
            <a:extLst>
              <a:ext uri="{FF2B5EF4-FFF2-40B4-BE49-F238E27FC236}">
                <a16:creationId xmlns:a16="http://schemas.microsoft.com/office/drawing/2014/main" id="{CC4B6072-FCB4-A9C4-D438-40D6028BC7DF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3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  <p:graphicFrame>
        <p:nvGraphicFramePr>
          <p:cNvPr id="35" name="資料庫圖表 34">
            <a:extLst>
              <a:ext uri="{FF2B5EF4-FFF2-40B4-BE49-F238E27FC236}">
                <a16:creationId xmlns:a16="http://schemas.microsoft.com/office/drawing/2014/main" id="{62881621-F081-7CDB-7C8C-CC47DA23E3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718202"/>
              </p:ext>
            </p:extLst>
          </p:nvPr>
        </p:nvGraphicFramePr>
        <p:xfrm>
          <a:off x="610804" y="1636324"/>
          <a:ext cx="12876596" cy="8079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6" name="Picture 2" descr="黑色手绘星星符号矢量图片- 包站长">
            <a:extLst>
              <a:ext uri="{FF2B5EF4-FFF2-40B4-BE49-F238E27FC236}">
                <a16:creationId xmlns:a16="http://schemas.microsoft.com/office/drawing/2014/main" id="{26FB6CC8-A96F-AE23-9802-8FC53DC26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  <a14:imgEffect>
                      <a14:colorTemperature colorTemp="4309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7800" y="83439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33E0D16B-85C9-339A-5C48-93384FE5CF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22345" y="5675912"/>
            <a:ext cx="4104399" cy="41043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7928" y="1179297"/>
            <a:ext cx="16715529" cy="8881517"/>
            <a:chOff x="0" y="0"/>
            <a:chExt cx="4402444" cy="20881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02444" cy="2088139"/>
            </a:xfrm>
            <a:custGeom>
              <a:avLst/>
              <a:gdLst/>
              <a:ahLst/>
              <a:cxnLst/>
              <a:rect l="l" t="t" r="r" b="b"/>
              <a:pathLst>
                <a:path w="4402444" h="2088139">
                  <a:moveTo>
                    <a:pt x="0" y="0"/>
                  </a:moveTo>
                  <a:lnTo>
                    <a:pt x="4402444" y="0"/>
                  </a:lnTo>
                  <a:lnTo>
                    <a:pt x="4402444" y="2088139"/>
                  </a:lnTo>
                  <a:lnTo>
                    <a:pt x="0" y="2088139"/>
                  </a:lnTo>
                  <a:close/>
                </a:path>
              </a:pathLst>
            </a:custGeom>
            <a:solidFill>
              <a:srgbClr val="FCCC3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402444" cy="2126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602444" y="1013546"/>
            <a:ext cx="1862317" cy="1862317"/>
          </a:xfrm>
          <a:custGeom>
            <a:avLst/>
            <a:gdLst/>
            <a:ahLst/>
            <a:cxnLst/>
            <a:rect l="l" t="t" r="r" b="b"/>
            <a:pathLst>
              <a:path w="1862317" h="1862317">
                <a:moveTo>
                  <a:pt x="0" y="0"/>
                </a:moveTo>
                <a:lnTo>
                  <a:pt x="1862317" y="0"/>
                </a:lnTo>
                <a:lnTo>
                  <a:pt x="1862317" y="1862317"/>
                </a:lnTo>
                <a:lnTo>
                  <a:pt x="0" y="18623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组合 13">
            <a:extLst>
              <a:ext uri="{FF2B5EF4-FFF2-40B4-BE49-F238E27FC236}">
                <a16:creationId xmlns:a16="http://schemas.microsoft.com/office/drawing/2014/main" id="{76D63BD2-8F53-2366-38E6-9FE9F01CABC0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3" name="矩形 16">
              <a:extLst>
                <a:ext uri="{FF2B5EF4-FFF2-40B4-BE49-F238E27FC236}">
                  <a16:creationId xmlns:a16="http://schemas.microsoft.com/office/drawing/2014/main" id="{B0D0571F-D69C-D3C6-DD65-7459578DCD65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任意多边形 15">
              <a:extLst>
                <a:ext uri="{FF2B5EF4-FFF2-40B4-BE49-F238E27FC236}">
                  <a16:creationId xmlns:a16="http://schemas.microsoft.com/office/drawing/2014/main" id="{07DA3CE6-E0A0-155E-D94E-17EC0DE61391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3">
              <a:extLst>
                <a:ext uri="{FF2B5EF4-FFF2-40B4-BE49-F238E27FC236}">
                  <a16:creationId xmlns:a16="http://schemas.microsoft.com/office/drawing/2014/main" id="{742286F6-8A3D-2E77-B34F-B07FD24C8F38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" name="標題 1">
            <a:extLst>
              <a:ext uri="{FF2B5EF4-FFF2-40B4-BE49-F238E27FC236}">
                <a16:creationId xmlns:a16="http://schemas.microsoft.com/office/drawing/2014/main" id="{59668404-5452-40CC-1CC5-D77C04CDE9CC}"/>
              </a:ext>
            </a:extLst>
          </p:cNvPr>
          <p:cNvSpPr txBox="1">
            <a:spLocks/>
          </p:cNvSpPr>
          <p:nvPr/>
        </p:nvSpPr>
        <p:spPr>
          <a:xfrm>
            <a:off x="1561318" y="93536"/>
            <a:ext cx="894837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參與方式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D387BE98-CAA2-59DA-D629-0E3377D6B333}"/>
              </a:ext>
            </a:extLst>
          </p:cNvPr>
          <p:cNvSpPr txBox="1"/>
          <p:nvPr/>
        </p:nvSpPr>
        <p:spPr>
          <a:xfrm>
            <a:off x="1203099" y="1648086"/>
            <a:ext cx="15916502" cy="3161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11200">
              <a:lnSpc>
                <a:spcPts val="6000"/>
              </a:lnSpc>
              <a:spcBef>
                <a:spcPct val="0"/>
              </a:spcBef>
              <a:spcAft>
                <a:spcPts val="372"/>
              </a:spcAft>
            </a:pPr>
            <a:r>
              <a:rPr lang="zh-TW" altLang="en-US" sz="45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以環境永續推動相關議題為出發，協助學校或社區推動永續發展或提升環境教育為目標，使學生或利害關係人參與提案投票，訂定計畫方案並據以執行。提案計畫內容建議須包含</a:t>
            </a:r>
            <a:r>
              <a:rPr lang="zh-TW" altLang="en-US" sz="4800" b="1" dirty="0">
                <a:solidFill>
                  <a:srgbClr val="000099"/>
                </a:solidFill>
                <a:latin typeface="微軟正黑體" pitchFamily="34" charset="-120"/>
              </a:rPr>
              <a:t>：</a:t>
            </a:r>
          </a:p>
          <a:p>
            <a:pPr defTabSz="711200">
              <a:lnSpc>
                <a:spcPts val="6000"/>
              </a:lnSpc>
              <a:spcBef>
                <a:spcPct val="0"/>
              </a:spcBef>
              <a:spcAft>
                <a:spcPts val="372"/>
              </a:spcAft>
            </a:pPr>
            <a:endParaRPr lang="zh-TW" altLang="en-US" sz="45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31DDB039-0086-DC30-0F6C-56448AC8E7E7}"/>
              </a:ext>
            </a:extLst>
          </p:cNvPr>
          <p:cNvSpPr txBox="1"/>
          <p:nvPr/>
        </p:nvSpPr>
        <p:spPr>
          <a:xfrm>
            <a:off x="1362063" y="4169583"/>
            <a:ext cx="9144000" cy="5628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711200">
              <a:lnSpc>
                <a:spcPts val="7000"/>
              </a:lnSpc>
              <a:spcBef>
                <a:spcPct val="0"/>
              </a:spcBef>
              <a:spcAft>
                <a:spcPts val="372"/>
              </a:spcAft>
              <a:buFont typeface="Wingdings" panose="05000000000000000000" pitchFamily="2" charset="2"/>
              <a:buChar char="n"/>
            </a:pPr>
            <a:r>
              <a:rPr lang="zh-TW" altLang="en-US" sz="40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</a:t>
            </a:r>
          </a:p>
          <a:p>
            <a:pPr marL="342900" indent="-342900" defTabSz="711200">
              <a:lnSpc>
                <a:spcPts val="7000"/>
              </a:lnSpc>
              <a:spcBef>
                <a:spcPct val="0"/>
              </a:spcBef>
              <a:spcAft>
                <a:spcPts val="372"/>
              </a:spcAft>
              <a:buFont typeface="Wingdings" panose="05000000000000000000" pitchFamily="2" charset="2"/>
              <a:buChar char="n"/>
            </a:pPr>
            <a:r>
              <a:rPr lang="zh-TW" altLang="en-US" sz="40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環境永續相關主題</a:t>
            </a:r>
          </a:p>
          <a:p>
            <a:pPr marL="342900" indent="-342900" defTabSz="711200">
              <a:lnSpc>
                <a:spcPts val="7000"/>
              </a:lnSpc>
              <a:spcBef>
                <a:spcPct val="0"/>
              </a:spcBef>
              <a:spcAft>
                <a:spcPts val="372"/>
              </a:spcAft>
              <a:buFont typeface="Wingdings" panose="05000000000000000000" pitchFamily="2" charset="2"/>
              <a:buChar char="n"/>
            </a:pPr>
            <a:r>
              <a:rPr lang="zh-TW" altLang="en-US" sz="40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利害關係人分析</a:t>
            </a:r>
          </a:p>
          <a:p>
            <a:pPr marL="342900" indent="-342900" defTabSz="711200">
              <a:lnSpc>
                <a:spcPts val="7000"/>
              </a:lnSpc>
              <a:spcBef>
                <a:spcPct val="0"/>
              </a:spcBef>
              <a:spcAft>
                <a:spcPts val="372"/>
              </a:spcAft>
              <a:buFont typeface="Wingdings" panose="05000000000000000000" pitchFamily="2" charset="2"/>
              <a:buChar char="n"/>
            </a:pPr>
            <a:r>
              <a:rPr lang="zh-TW" altLang="en-US" sz="40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提案設計說明會或工作坊</a:t>
            </a:r>
          </a:p>
          <a:p>
            <a:pPr marL="342900" indent="-342900" defTabSz="711200">
              <a:lnSpc>
                <a:spcPts val="7000"/>
              </a:lnSpc>
              <a:spcBef>
                <a:spcPct val="0"/>
              </a:spcBef>
              <a:spcAft>
                <a:spcPts val="372"/>
              </a:spcAft>
              <a:buFont typeface="Wingdings" panose="05000000000000000000" pitchFamily="2" charset="2"/>
              <a:buChar char="n"/>
            </a:pPr>
            <a:r>
              <a:rPr lang="zh-TW" altLang="en-US" sz="40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投票方式</a:t>
            </a:r>
          </a:p>
          <a:p>
            <a:pPr marL="342900" indent="-342900" defTabSz="711200">
              <a:lnSpc>
                <a:spcPts val="7000"/>
              </a:lnSpc>
              <a:spcBef>
                <a:spcPct val="0"/>
              </a:spcBef>
              <a:spcAft>
                <a:spcPts val="372"/>
              </a:spcAft>
              <a:buFont typeface="Wingdings" panose="05000000000000000000" pitchFamily="2" charset="2"/>
              <a:buChar char="n"/>
            </a:pPr>
            <a:r>
              <a:rPr lang="zh-TW" altLang="en-US" sz="40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預期效益與成果展現</a:t>
            </a:r>
          </a:p>
        </p:txBody>
      </p:sp>
      <p:pic>
        <p:nvPicPr>
          <p:cNvPr id="22" name="Picture 12" descr="吉尼斯世界纪录政策| 吉尼斯世界纪录">
            <a:extLst>
              <a:ext uri="{FF2B5EF4-FFF2-40B4-BE49-F238E27FC236}">
                <a16:creationId xmlns:a16="http://schemas.microsoft.com/office/drawing/2014/main" id="{A1813685-9168-0A36-A551-A74D40978D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33" b="89865" l="10000" r="90000">
                        <a14:foregroundMark x1="34079" y1="22297" x2="35000" y2="45495"/>
                        <a14:foregroundMark x1="40658" y1="63288" x2="46579" y2="79054"/>
                        <a14:foregroundMark x1="51053" y1="8333" x2="51842" y2="12162"/>
                        <a14:foregroundMark x1="44211" y1="34910" x2="44211" y2="56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70" r="31132"/>
          <a:stretch/>
        </p:blipFill>
        <p:spPr bwMode="auto">
          <a:xfrm>
            <a:off x="13944600" y="4913216"/>
            <a:ext cx="3352800" cy="533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投影片編號版面配置區 3">
            <a:extLst>
              <a:ext uri="{FF2B5EF4-FFF2-40B4-BE49-F238E27FC236}">
                <a16:creationId xmlns:a16="http://schemas.microsoft.com/office/drawing/2014/main" id="{A960ABDB-6CE7-384D-7040-CE695DA0E01E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4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12134340" y="90331"/>
            <a:ext cx="2232026" cy="2061049"/>
          </a:xfrm>
          <a:custGeom>
            <a:avLst/>
            <a:gdLst/>
            <a:ahLst/>
            <a:cxnLst/>
            <a:rect l="l" t="t" r="r" b="b"/>
            <a:pathLst>
              <a:path w="3167687" h="3401543">
                <a:moveTo>
                  <a:pt x="0" y="0"/>
                </a:moveTo>
                <a:lnTo>
                  <a:pt x="3167687" y="0"/>
                </a:lnTo>
                <a:lnTo>
                  <a:pt x="3167687" y="3401543"/>
                </a:lnTo>
                <a:lnTo>
                  <a:pt x="0" y="34015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组合 13">
            <a:extLst>
              <a:ext uri="{FF2B5EF4-FFF2-40B4-BE49-F238E27FC236}">
                <a16:creationId xmlns:a16="http://schemas.microsoft.com/office/drawing/2014/main" id="{D9602620-DBB2-A186-C1BB-425811E7BE0E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2" name="矩形 16">
              <a:extLst>
                <a:ext uri="{FF2B5EF4-FFF2-40B4-BE49-F238E27FC236}">
                  <a16:creationId xmlns:a16="http://schemas.microsoft.com/office/drawing/2014/main" id="{0043EC6D-973E-36A7-CBBD-F4E57AA4441A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任意多边形 15">
              <a:extLst>
                <a:ext uri="{FF2B5EF4-FFF2-40B4-BE49-F238E27FC236}">
                  <a16:creationId xmlns:a16="http://schemas.microsoft.com/office/drawing/2014/main" id="{20CEAD00-1FB9-797E-072F-F519760F663E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C2CC81E5-33E5-850A-EC7B-42442F254EFA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5" name="標題 1">
            <a:extLst>
              <a:ext uri="{FF2B5EF4-FFF2-40B4-BE49-F238E27FC236}">
                <a16:creationId xmlns:a16="http://schemas.microsoft.com/office/drawing/2014/main" id="{CEBC49E9-5CAC-3A6A-353B-236521AF2163}"/>
              </a:ext>
            </a:extLst>
          </p:cNvPr>
          <p:cNvSpPr txBox="1">
            <a:spLocks/>
          </p:cNvSpPr>
          <p:nvPr/>
        </p:nvSpPr>
        <p:spPr>
          <a:xfrm>
            <a:off x="1561318" y="93536"/>
            <a:ext cx="894837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計畫經費編列與常見問題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A890AC2-507C-AC9D-7983-2593F075307B}"/>
              </a:ext>
            </a:extLst>
          </p:cNvPr>
          <p:cNvSpPr txBox="1"/>
          <p:nvPr/>
        </p:nvSpPr>
        <p:spPr>
          <a:xfrm>
            <a:off x="466976" y="2174293"/>
            <a:ext cx="4188436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有編列講師費，但計畫內容無預定授課表或是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未列明內、外聘講師及時數</a:t>
            </a: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3000" b="0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課程預定表上課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人數</a:t>
            </a: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等相關資訊或編列費用之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時數不符</a:t>
            </a: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3000" b="0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講師費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外聘</a:t>
            </a:r>
            <a:r>
              <a:rPr lang="en-US" altLang="zh-TW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2,000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en-US" altLang="zh-TW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時、內聘</a:t>
            </a:r>
            <a:r>
              <a:rPr lang="en-US" altLang="zh-TW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1,000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en-US" altLang="zh-TW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時。</a:t>
            </a:r>
            <a:endParaRPr lang="en-US" altLang="zh-TW" sz="3000" b="1" i="0" u="none" strike="noStrike" baseline="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5521B22C-2D50-391F-EBA7-1C5F699E22AB}"/>
              </a:ext>
            </a:extLst>
          </p:cNvPr>
          <p:cNvSpPr txBox="1"/>
          <p:nvPr/>
        </p:nvSpPr>
        <p:spPr>
          <a:xfrm>
            <a:off x="5141182" y="2155971"/>
            <a:ext cx="400939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課程表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須逾用餐時間</a:t>
            </a:r>
            <a:r>
              <a:rPr lang="en-US" altLang="zh-TW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(12:00)</a:t>
            </a: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始可編列餐費。</a:t>
            </a:r>
            <a:endParaRPr lang="zh-TW" altLang="en-US" sz="3000" b="0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便當、茶水、講義等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數量不符合預計成果表人數</a:t>
            </a: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或數量不一致。</a:t>
            </a:r>
            <a:endParaRPr lang="zh-TW" altLang="en-US" sz="3000" b="0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茶水費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超過</a:t>
            </a:r>
            <a:r>
              <a:rPr lang="en-US" altLang="zh-TW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en-US" altLang="zh-TW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人。</a:t>
            </a:r>
            <a:endParaRPr lang="zh-TW" altLang="en-US" sz="3000" b="0" i="0" u="none" strike="noStrike" baseline="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34F17C1-FCF3-F4F7-27BF-D8C309DD8235}"/>
              </a:ext>
            </a:extLst>
          </p:cNvPr>
          <p:cNvSpPr/>
          <p:nvPr/>
        </p:nvSpPr>
        <p:spPr>
          <a:xfrm>
            <a:off x="406456" y="1801742"/>
            <a:ext cx="4459165" cy="76089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圓角矩形 38">
            <a:extLst>
              <a:ext uri="{FF2B5EF4-FFF2-40B4-BE49-F238E27FC236}">
                <a16:creationId xmlns:a16="http://schemas.microsoft.com/office/drawing/2014/main" id="{70962238-F3FC-2D0D-1391-B327692BA1DD}"/>
              </a:ext>
            </a:extLst>
          </p:cNvPr>
          <p:cNvSpPr/>
          <p:nvPr/>
        </p:nvSpPr>
        <p:spPr>
          <a:xfrm>
            <a:off x="1603009" y="1479698"/>
            <a:ext cx="2594957" cy="634656"/>
          </a:xfrm>
          <a:prstGeom prst="roundRect">
            <a:avLst/>
          </a:prstGeom>
          <a:solidFill>
            <a:srgbClr val="DEA39D"/>
          </a:solidFill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189" indent="-457189" algn="ctr"/>
            <a:r>
              <a:rPr lang="zh-TW" altLang="en-US" sz="3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講師費</a:t>
            </a:r>
            <a:endParaRPr lang="en-US" altLang="zh-TW" sz="35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27B749F-F28A-498C-07B2-E2CBFF28285C}"/>
              </a:ext>
            </a:extLst>
          </p:cNvPr>
          <p:cNvSpPr/>
          <p:nvPr/>
        </p:nvSpPr>
        <p:spPr>
          <a:xfrm>
            <a:off x="4900343" y="1795694"/>
            <a:ext cx="4396057" cy="76150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圓角矩形 56">
            <a:extLst>
              <a:ext uri="{FF2B5EF4-FFF2-40B4-BE49-F238E27FC236}">
                <a16:creationId xmlns:a16="http://schemas.microsoft.com/office/drawing/2014/main" id="{4E484FEA-4F01-93E0-B6E5-7C469BDC8BF0}"/>
              </a:ext>
            </a:extLst>
          </p:cNvPr>
          <p:cNvSpPr/>
          <p:nvPr/>
        </p:nvSpPr>
        <p:spPr>
          <a:xfrm>
            <a:off x="5351351" y="1387936"/>
            <a:ext cx="3602517" cy="638320"/>
          </a:xfrm>
          <a:prstGeom prst="roundRect">
            <a:avLst/>
          </a:prstGeom>
          <a:solidFill>
            <a:srgbClr val="E9BE8B"/>
          </a:solidFill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189" indent="-457189" algn="ctr"/>
            <a:r>
              <a:rPr lang="zh-TW" altLang="en-US" sz="3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餐費與茶水費</a:t>
            </a:r>
            <a:endParaRPr lang="en-US" altLang="zh-TW" sz="35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D411A2C6-C45C-3419-F197-D4D29FCE4776}"/>
              </a:ext>
            </a:extLst>
          </p:cNvPr>
          <p:cNvSpPr txBox="1"/>
          <p:nvPr/>
        </p:nvSpPr>
        <p:spPr>
          <a:xfrm>
            <a:off x="9427804" y="1684289"/>
            <a:ext cx="4089559" cy="7344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2800" b="0" i="0" u="none" strike="noStrike" baseline="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不補助</a:t>
            </a: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志工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常態性維護工作費用</a:t>
            </a: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3000" b="0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如確因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專業需要僱用時，請於計畫中說明工作內容</a:t>
            </a: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3000" b="0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不符合最低基本工資時薪</a:t>
            </a:r>
            <a:r>
              <a:rPr lang="en-US" altLang="zh-TW" sz="3000" b="1" i="0" u="none" strike="noStrike" baseline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196</a:t>
            </a:r>
            <a:r>
              <a:rPr lang="zh-TW" altLang="en-US" sz="3000" b="1" i="0" u="none" strike="noStrike" baseline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en-US" altLang="zh-TW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r>
              <a:rPr lang="en-US" altLang="zh-TW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000" b="1" i="0" u="sng" strike="noStrike" baseline="0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以當年度最新基本工資計算</a:t>
            </a:r>
            <a:r>
              <a:rPr lang="en-US" altLang="zh-TW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3000" b="0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7975C45-AF4A-806C-2D41-ECCAE6C2C7AC}"/>
              </a:ext>
            </a:extLst>
          </p:cNvPr>
          <p:cNvSpPr/>
          <p:nvPr/>
        </p:nvSpPr>
        <p:spPr>
          <a:xfrm>
            <a:off x="9372600" y="1801742"/>
            <a:ext cx="4396057" cy="76048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圓角矩形 41">
            <a:extLst>
              <a:ext uri="{FF2B5EF4-FFF2-40B4-BE49-F238E27FC236}">
                <a16:creationId xmlns:a16="http://schemas.microsoft.com/office/drawing/2014/main" id="{83FAD992-654D-75B1-DFE4-1F2F0827020A}"/>
              </a:ext>
            </a:extLst>
          </p:cNvPr>
          <p:cNvSpPr/>
          <p:nvPr/>
        </p:nvSpPr>
        <p:spPr>
          <a:xfrm>
            <a:off x="10512010" y="1423856"/>
            <a:ext cx="2035204" cy="638320"/>
          </a:xfrm>
          <a:prstGeom prst="roundRect">
            <a:avLst/>
          </a:prstGeom>
          <a:solidFill>
            <a:srgbClr val="A7C8CA"/>
          </a:solidFill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189" indent="-457189" algn="ctr"/>
            <a:r>
              <a:rPr lang="zh-TW" altLang="en-US" sz="3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臨時工</a:t>
            </a:r>
            <a:endParaRPr lang="en-US" altLang="zh-TW" sz="35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D848E298-C550-791D-EBF7-89E6A65D8ED4}"/>
              </a:ext>
            </a:extLst>
          </p:cNvPr>
          <p:cNvSpPr txBox="1"/>
          <p:nvPr/>
        </p:nvSpPr>
        <p:spPr>
          <a:xfrm>
            <a:off x="531813" y="9088989"/>
            <a:ext cx="1648413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zh-TW" altLang="en-US" sz="3500" b="1" i="0" u="none" strike="noStrike" baseline="0" dirty="0">
              <a:solidFill>
                <a:srgbClr val="00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500" b="1" i="0" u="none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其他共同費用標準比照「新北市總預算共同性費用編列基準表」相關規定辦理。 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A983398C-1F9D-93AF-F933-77745F84E794}"/>
              </a:ext>
            </a:extLst>
          </p:cNvPr>
          <p:cNvSpPr txBox="1"/>
          <p:nvPr/>
        </p:nvSpPr>
        <p:spPr>
          <a:xfrm>
            <a:off x="13900062" y="2174293"/>
            <a:ext cx="4205080" cy="4663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zh-TW" altLang="en-US" sz="28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硬體設備皆「不補助」。「紙張、講義費、碳粉匣、印表機、成果書」</a:t>
            </a:r>
            <a:r>
              <a:rPr lang="zh-TW" altLang="en-US" sz="28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等皆屬，勿超出項目比率限制。</a:t>
            </a:r>
            <a:endParaRPr lang="zh-TW" altLang="en-US" sz="2800" b="0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zh-TW" altLang="en-US" sz="28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材料費請將細項寫清楚（含數量及價錢）</a:t>
            </a:r>
            <a:r>
              <a:rPr lang="zh-TW" altLang="en-US" sz="28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b="1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zh-TW" altLang="en-US" sz="28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若無詳細細項者，請依參與人員每人費用估算。</a:t>
            </a:r>
            <a:endParaRPr lang="zh-TW" altLang="en-US" sz="2800" b="0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68EE3A0-F865-66A9-A5C2-C46F0142AC53}"/>
              </a:ext>
            </a:extLst>
          </p:cNvPr>
          <p:cNvSpPr/>
          <p:nvPr/>
        </p:nvSpPr>
        <p:spPr>
          <a:xfrm>
            <a:off x="13843827" y="1774183"/>
            <a:ext cx="4261315" cy="76048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圓角矩形 39">
            <a:extLst>
              <a:ext uri="{FF2B5EF4-FFF2-40B4-BE49-F238E27FC236}">
                <a16:creationId xmlns:a16="http://schemas.microsoft.com/office/drawing/2014/main" id="{03AB48B4-4F14-90F7-6F8E-7AEF1ED317BE}"/>
              </a:ext>
            </a:extLst>
          </p:cNvPr>
          <p:cNvSpPr/>
          <p:nvPr/>
        </p:nvSpPr>
        <p:spPr>
          <a:xfrm>
            <a:off x="15287875" y="1416256"/>
            <a:ext cx="1728071" cy="698098"/>
          </a:xfrm>
          <a:prstGeom prst="roundRect">
            <a:avLst/>
          </a:prstGeom>
          <a:solidFill>
            <a:srgbClr val="6B95AD"/>
          </a:solidFill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189" indent="-457189" algn="ctr"/>
            <a:r>
              <a:rPr lang="zh-TW" altLang="en-US" sz="2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其他</a:t>
            </a:r>
            <a:endParaRPr lang="en-US" altLang="zh-TW" sz="2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" name="投影片編號版面配置區 3">
            <a:extLst>
              <a:ext uri="{FF2B5EF4-FFF2-40B4-BE49-F238E27FC236}">
                <a16:creationId xmlns:a16="http://schemas.microsoft.com/office/drawing/2014/main" id="{824D632B-73E8-E202-AC9A-24993AEFBD3C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5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1615" y="1164378"/>
            <a:ext cx="16715529" cy="7928404"/>
            <a:chOff x="0" y="0"/>
            <a:chExt cx="4402444" cy="20881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02444" cy="2088139"/>
            </a:xfrm>
            <a:custGeom>
              <a:avLst/>
              <a:gdLst/>
              <a:ahLst/>
              <a:cxnLst/>
              <a:rect l="l" t="t" r="r" b="b"/>
              <a:pathLst>
                <a:path w="4402444" h="2088139">
                  <a:moveTo>
                    <a:pt x="0" y="0"/>
                  </a:moveTo>
                  <a:lnTo>
                    <a:pt x="4402444" y="0"/>
                  </a:lnTo>
                  <a:lnTo>
                    <a:pt x="4402444" y="2088139"/>
                  </a:lnTo>
                  <a:lnTo>
                    <a:pt x="0" y="2088139"/>
                  </a:lnTo>
                  <a:close/>
                </a:path>
              </a:pathLst>
            </a:custGeom>
            <a:solidFill>
              <a:srgbClr val="FCCC3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402444" cy="2126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2444" y="1013546"/>
            <a:ext cx="1862317" cy="1862317"/>
          </a:xfrm>
          <a:custGeom>
            <a:avLst/>
            <a:gdLst/>
            <a:ahLst/>
            <a:cxnLst/>
            <a:rect l="l" t="t" r="r" b="b"/>
            <a:pathLst>
              <a:path w="1862317" h="1862317">
                <a:moveTo>
                  <a:pt x="0" y="0"/>
                </a:moveTo>
                <a:lnTo>
                  <a:pt x="1862317" y="0"/>
                </a:lnTo>
                <a:lnTo>
                  <a:pt x="1862317" y="1862317"/>
                </a:lnTo>
                <a:lnTo>
                  <a:pt x="0" y="18623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8D89FE64-2FFB-350B-7260-21A9031A6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5" b="3905"/>
          <a:stretch/>
        </p:blipFill>
        <p:spPr>
          <a:xfrm>
            <a:off x="1449969" y="1253992"/>
            <a:ext cx="7274347" cy="7766463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C082F7EB-A9D6-0E75-1619-F8970FCCA0E1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5" name="矩形 16">
              <a:extLst>
                <a:ext uri="{FF2B5EF4-FFF2-40B4-BE49-F238E27FC236}">
                  <a16:creationId xmlns:a16="http://schemas.microsoft.com/office/drawing/2014/main" id="{5810E1A4-C59F-F334-42DC-3003C8C85761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任意多边形 15">
              <a:extLst>
                <a:ext uri="{FF2B5EF4-FFF2-40B4-BE49-F238E27FC236}">
                  <a16:creationId xmlns:a16="http://schemas.microsoft.com/office/drawing/2014/main" id="{4F0117D1-3842-D426-71E4-160AE72DC984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3">
              <a:extLst>
                <a:ext uri="{FF2B5EF4-FFF2-40B4-BE49-F238E27FC236}">
                  <a16:creationId xmlns:a16="http://schemas.microsoft.com/office/drawing/2014/main" id="{B66057B2-BB8E-1AB8-E41C-731CCAC0E1C3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8" name="標題 1">
            <a:extLst>
              <a:ext uri="{FF2B5EF4-FFF2-40B4-BE49-F238E27FC236}">
                <a16:creationId xmlns:a16="http://schemas.microsoft.com/office/drawing/2014/main" id="{C2B99FE4-E7D3-EBC8-56C6-AD6D3D023C73}"/>
              </a:ext>
            </a:extLst>
          </p:cNvPr>
          <p:cNvSpPr txBox="1">
            <a:spLocks/>
          </p:cNvSpPr>
          <p:nvPr/>
        </p:nvSpPr>
        <p:spPr>
          <a:xfrm>
            <a:off x="1561318" y="93536"/>
            <a:ext cx="894837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計畫申請資料撰寫</a:t>
            </a:r>
            <a:r>
              <a:rPr lang="en-US" altLang="zh-TW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</a:t>
            </a:r>
            <a:endParaRPr lang="zh-TW" altLang="en-US" sz="6000" b="1" dirty="0">
              <a:solidFill>
                <a:srgbClr val="228EB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Box 116">
            <a:extLst>
              <a:ext uri="{FF2B5EF4-FFF2-40B4-BE49-F238E27FC236}">
                <a16:creationId xmlns:a16="http://schemas.microsoft.com/office/drawing/2014/main" id="{FDC3740D-E303-323B-2AC6-D762CD19B291}"/>
              </a:ext>
            </a:extLst>
          </p:cNvPr>
          <p:cNvSpPr txBox="1"/>
          <p:nvPr/>
        </p:nvSpPr>
        <p:spPr>
          <a:xfrm>
            <a:off x="3865411" y="9182396"/>
            <a:ext cx="2443461" cy="497957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申請書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FBF58555-A428-D5F0-14D9-553ECECF2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" b="1807"/>
          <a:stretch/>
        </p:blipFill>
        <p:spPr>
          <a:xfrm>
            <a:off x="9009743" y="1253992"/>
            <a:ext cx="6810665" cy="7787550"/>
          </a:xfrm>
          <a:prstGeom prst="rect">
            <a:avLst/>
          </a:prstGeom>
        </p:spPr>
      </p:pic>
      <p:sp>
        <p:nvSpPr>
          <p:cNvPr id="22" name="TextBox 116">
            <a:extLst>
              <a:ext uri="{FF2B5EF4-FFF2-40B4-BE49-F238E27FC236}">
                <a16:creationId xmlns:a16="http://schemas.microsoft.com/office/drawing/2014/main" id="{55D5CEED-A859-F465-6165-A5218655BF85}"/>
              </a:ext>
            </a:extLst>
          </p:cNvPr>
          <p:cNvSpPr txBox="1"/>
          <p:nvPr/>
        </p:nvSpPr>
        <p:spPr>
          <a:xfrm>
            <a:off x="11277600" y="9235172"/>
            <a:ext cx="2443461" cy="497957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經費申請表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B0CCAB3C-B8A5-4A5F-C980-0F2D96529532}"/>
              </a:ext>
            </a:extLst>
          </p:cNvPr>
          <p:cNvSpPr txBox="1"/>
          <p:nvPr/>
        </p:nvSpPr>
        <p:spPr>
          <a:xfrm>
            <a:off x="9009743" y="6474814"/>
            <a:ext cx="6810665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流出或流入項目之金額不得超過該項目總支出金額之</a:t>
            </a:r>
            <a:r>
              <a:rPr lang="en-US" altLang="zh-TW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3000" b="1" i="0" u="none" strike="noStrike" baseline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％</a:t>
            </a:r>
          </a:p>
        </p:txBody>
      </p:sp>
      <p:sp>
        <p:nvSpPr>
          <p:cNvPr id="26" name="Freeform 7">
            <a:extLst>
              <a:ext uri="{FF2B5EF4-FFF2-40B4-BE49-F238E27FC236}">
                <a16:creationId xmlns:a16="http://schemas.microsoft.com/office/drawing/2014/main" id="{C0E1C13F-6008-B77E-3504-CB2FE5670AA8}"/>
              </a:ext>
            </a:extLst>
          </p:cNvPr>
          <p:cNvSpPr/>
          <p:nvPr/>
        </p:nvSpPr>
        <p:spPr>
          <a:xfrm>
            <a:off x="15578979" y="1004797"/>
            <a:ext cx="2748935" cy="2680211"/>
          </a:xfrm>
          <a:custGeom>
            <a:avLst/>
            <a:gdLst/>
            <a:ahLst/>
            <a:cxnLst/>
            <a:rect l="l" t="t" r="r" b="b"/>
            <a:pathLst>
              <a:path w="2748935" h="2680211">
                <a:moveTo>
                  <a:pt x="0" y="0"/>
                </a:moveTo>
                <a:lnTo>
                  <a:pt x="2748934" y="0"/>
                </a:lnTo>
                <a:lnTo>
                  <a:pt x="2748934" y="2680211"/>
                </a:lnTo>
                <a:lnTo>
                  <a:pt x="0" y="2680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7" name="投影片編號版面配置區 3">
            <a:extLst>
              <a:ext uri="{FF2B5EF4-FFF2-40B4-BE49-F238E27FC236}">
                <a16:creationId xmlns:a16="http://schemas.microsoft.com/office/drawing/2014/main" id="{DCFA79A8-9A70-3812-F239-FA5E533A0251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6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5258" y="1207221"/>
            <a:ext cx="16715529" cy="7928404"/>
            <a:chOff x="0" y="0"/>
            <a:chExt cx="4402444" cy="20881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02444" cy="2088139"/>
            </a:xfrm>
            <a:custGeom>
              <a:avLst/>
              <a:gdLst/>
              <a:ahLst/>
              <a:cxnLst/>
              <a:rect l="l" t="t" r="r" b="b"/>
              <a:pathLst>
                <a:path w="4402444" h="2088139">
                  <a:moveTo>
                    <a:pt x="0" y="0"/>
                  </a:moveTo>
                  <a:lnTo>
                    <a:pt x="4402444" y="0"/>
                  </a:lnTo>
                  <a:lnTo>
                    <a:pt x="4402444" y="2088139"/>
                  </a:lnTo>
                  <a:lnTo>
                    <a:pt x="0" y="2088139"/>
                  </a:lnTo>
                  <a:close/>
                </a:path>
              </a:pathLst>
            </a:custGeom>
            <a:solidFill>
              <a:srgbClr val="FCCC3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402444" cy="2126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2444" y="1013546"/>
            <a:ext cx="1862317" cy="1862317"/>
          </a:xfrm>
          <a:custGeom>
            <a:avLst/>
            <a:gdLst/>
            <a:ahLst/>
            <a:cxnLst/>
            <a:rect l="l" t="t" r="r" b="b"/>
            <a:pathLst>
              <a:path w="1862317" h="1862317">
                <a:moveTo>
                  <a:pt x="0" y="0"/>
                </a:moveTo>
                <a:lnTo>
                  <a:pt x="1862317" y="0"/>
                </a:lnTo>
                <a:lnTo>
                  <a:pt x="1862317" y="1862317"/>
                </a:lnTo>
                <a:lnTo>
                  <a:pt x="0" y="18623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082F7EB-A9D6-0E75-1619-F8970FCCA0E1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5" name="矩形 16">
              <a:extLst>
                <a:ext uri="{FF2B5EF4-FFF2-40B4-BE49-F238E27FC236}">
                  <a16:creationId xmlns:a16="http://schemas.microsoft.com/office/drawing/2014/main" id="{5810E1A4-C59F-F334-42DC-3003C8C85761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任意多边形 15">
              <a:extLst>
                <a:ext uri="{FF2B5EF4-FFF2-40B4-BE49-F238E27FC236}">
                  <a16:creationId xmlns:a16="http://schemas.microsoft.com/office/drawing/2014/main" id="{4F0117D1-3842-D426-71E4-160AE72DC984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3">
              <a:extLst>
                <a:ext uri="{FF2B5EF4-FFF2-40B4-BE49-F238E27FC236}">
                  <a16:creationId xmlns:a16="http://schemas.microsoft.com/office/drawing/2014/main" id="{B66057B2-BB8E-1AB8-E41C-731CCAC0E1C3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8" name="標題 1">
            <a:extLst>
              <a:ext uri="{FF2B5EF4-FFF2-40B4-BE49-F238E27FC236}">
                <a16:creationId xmlns:a16="http://schemas.microsoft.com/office/drawing/2014/main" id="{C2B99FE4-E7D3-EBC8-56C6-AD6D3D023C73}"/>
              </a:ext>
            </a:extLst>
          </p:cNvPr>
          <p:cNvSpPr txBox="1">
            <a:spLocks/>
          </p:cNvSpPr>
          <p:nvPr/>
        </p:nvSpPr>
        <p:spPr>
          <a:xfrm>
            <a:off x="1561318" y="93536"/>
            <a:ext cx="894837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計畫申請資料撰寫</a:t>
            </a:r>
            <a:r>
              <a:rPr lang="en-US" altLang="zh-TW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-2</a:t>
            </a:r>
            <a:endParaRPr lang="zh-TW" altLang="en-US" sz="6000" b="1" dirty="0">
              <a:solidFill>
                <a:srgbClr val="228EB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766F6DB-694B-EB3B-7A99-C4D5C2209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" b="1891"/>
          <a:stretch/>
        </p:blipFill>
        <p:spPr>
          <a:xfrm>
            <a:off x="10251188" y="1308266"/>
            <a:ext cx="6067409" cy="776527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64865832-3E65-19C4-6F24-51521BE6BE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1" b="6231"/>
          <a:stretch/>
        </p:blipFill>
        <p:spPr>
          <a:xfrm>
            <a:off x="2295698" y="1324234"/>
            <a:ext cx="6213928" cy="7765278"/>
          </a:xfrm>
          <a:prstGeom prst="rect">
            <a:avLst/>
          </a:prstGeom>
        </p:spPr>
      </p:pic>
      <p:sp>
        <p:nvSpPr>
          <p:cNvPr id="19" name="TextBox 116">
            <a:extLst>
              <a:ext uri="{FF2B5EF4-FFF2-40B4-BE49-F238E27FC236}">
                <a16:creationId xmlns:a16="http://schemas.microsoft.com/office/drawing/2014/main" id="{FDC3740D-E303-323B-2AC6-D762CD19B291}"/>
              </a:ext>
            </a:extLst>
          </p:cNvPr>
          <p:cNvSpPr txBox="1"/>
          <p:nvPr/>
        </p:nvSpPr>
        <p:spPr>
          <a:xfrm>
            <a:off x="3675115" y="9236227"/>
            <a:ext cx="3455093" cy="403711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公職人員利益迴避切結書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Box 116">
            <a:extLst>
              <a:ext uri="{FF2B5EF4-FFF2-40B4-BE49-F238E27FC236}">
                <a16:creationId xmlns:a16="http://schemas.microsoft.com/office/drawing/2014/main" id="{F133F9F3-AABD-5A1B-51E8-DD0A136FFC00}"/>
              </a:ext>
            </a:extLst>
          </p:cNvPr>
          <p:cNvSpPr txBox="1"/>
          <p:nvPr/>
        </p:nvSpPr>
        <p:spPr>
          <a:xfrm>
            <a:off x="11842306" y="9165188"/>
            <a:ext cx="3455093" cy="403711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公職人員身分關係</a:t>
            </a:r>
            <a:r>
              <a:rPr lang="zh-TW" altLang="en-US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揭</a:t>
            </a: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露表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投影片編號版面配置區 3">
            <a:extLst>
              <a:ext uri="{FF2B5EF4-FFF2-40B4-BE49-F238E27FC236}">
                <a16:creationId xmlns:a16="http://schemas.microsoft.com/office/drawing/2014/main" id="{23DC4C14-47F6-291C-F173-B315674F099F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7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653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5258" y="1207221"/>
            <a:ext cx="16715529" cy="7928404"/>
            <a:chOff x="0" y="0"/>
            <a:chExt cx="4402444" cy="20881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02444" cy="2088139"/>
            </a:xfrm>
            <a:custGeom>
              <a:avLst/>
              <a:gdLst/>
              <a:ahLst/>
              <a:cxnLst/>
              <a:rect l="l" t="t" r="r" b="b"/>
              <a:pathLst>
                <a:path w="4402444" h="2088139">
                  <a:moveTo>
                    <a:pt x="0" y="0"/>
                  </a:moveTo>
                  <a:lnTo>
                    <a:pt x="4402444" y="0"/>
                  </a:lnTo>
                  <a:lnTo>
                    <a:pt x="4402444" y="2088139"/>
                  </a:lnTo>
                  <a:lnTo>
                    <a:pt x="0" y="2088139"/>
                  </a:lnTo>
                  <a:close/>
                </a:path>
              </a:pathLst>
            </a:custGeom>
            <a:solidFill>
              <a:srgbClr val="FCCC3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402444" cy="2126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2444" y="1013546"/>
            <a:ext cx="1862317" cy="1862317"/>
          </a:xfrm>
          <a:custGeom>
            <a:avLst/>
            <a:gdLst/>
            <a:ahLst/>
            <a:cxnLst/>
            <a:rect l="l" t="t" r="r" b="b"/>
            <a:pathLst>
              <a:path w="1862317" h="1862317">
                <a:moveTo>
                  <a:pt x="0" y="0"/>
                </a:moveTo>
                <a:lnTo>
                  <a:pt x="1862317" y="0"/>
                </a:lnTo>
                <a:lnTo>
                  <a:pt x="1862317" y="1862317"/>
                </a:lnTo>
                <a:lnTo>
                  <a:pt x="0" y="18623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082F7EB-A9D6-0E75-1619-F8970FCCA0E1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5" name="矩形 16">
              <a:extLst>
                <a:ext uri="{FF2B5EF4-FFF2-40B4-BE49-F238E27FC236}">
                  <a16:creationId xmlns:a16="http://schemas.microsoft.com/office/drawing/2014/main" id="{5810E1A4-C59F-F334-42DC-3003C8C85761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任意多边形 15">
              <a:extLst>
                <a:ext uri="{FF2B5EF4-FFF2-40B4-BE49-F238E27FC236}">
                  <a16:creationId xmlns:a16="http://schemas.microsoft.com/office/drawing/2014/main" id="{4F0117D1-3842-D426-71E4-160AE72DC984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3">
              <a:extLst>
                <a:ext uri="{FF2B5EF4-FFF2-40B4-BE49-F238E27FC236}">
                  <a16:creationId xmlns:a16="http://schemas.microsoft.com/office/drawing/2014/main" id="{B66057B2-BB8E-1AB8-E41C-731CCAC0E1C3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8" name="標題 1">
            <a:extLst>
              <a:ext uri="{FF2B5EF4-FFF2-40B4-BE49-F238E27FC236}">
                <a16:creationId xmlns:a16="http://schemas.microsoft.com/office/drawing/2014/main" id="{C2B99FE4-E7D3-EBC8-56C6-AD6D3D023C73}"/>
              </a:ext>
            </a:extLst>
          </p:cNvPr>
          <p:cNvSpPr txBox="1">
            <a:spLocks/>
          </p:cNvSpPr>
          <p:nvPr/>
        </p:nvSpPr>
        <p:spPr>
          <a:xfrm>
            <a:off x="1561318" y="93536"/>
            <a:ext cx="894837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計畫申請資料撰寫</a:t>
            </a:r>
            <a:r>
              <a:rPr lang="en-US" altLang="zh-TW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-3</a:t>
            </a:r>
            <a:endParaRPr lang="zh-TW" altLang="en-US" sz="6000" b="1" dirty="0">
              <a:solidFill>
                <a:srgbClr val="228EB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Box 116">
            <a:extLst>
              <a:ext uri="{FF2B5EF4-FFF2-40B4-BE49-F238E27FC236}">
                <a16:creationId xmlns:a16="http://schemas.microsoft.com/office/drawing/2014/main" id="{FDC3740D-E303-323B-2AC6-D762CD19B291}"/>
              </a:ext>
            </a:extLst>
          </p:cNvPr>
          <p:cNvSpPr txBox="1"/>
          <p:nvPr/>
        </p:nvSpPr>
        <p:spPr>
          <a:xfrm>
            <a:off x="2432104" y="9208785"/>
            <a:ext cx="3455093" cy="403711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單位切結書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2935DA9-F794-0DD4-A1BE-0CC19E075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" b="358"/>
          <a:stretch/>
        </p:blipFill>
        <p:spPr>
          <a:xfrm>
            <a:off x="9717140" y="1344793"/>
            <a:ext cx="6970660" cy="7734986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1B74444-ED85-55E4-7B85-91F4717B9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6" b="9096"/>
          <a:stretch/>
        </p:blipFill>
        <p:spPr>
          <a:xfrm>
            <a:off x="1296515" y="1648086"/>
            <a:ext cx="7274347" cy="7294120"/>
          </a:xfrm>
          <a:prstGeom prst="rect">
            <a:avLst/>
          </a:prstGeom>
        </p:spPr>
      </p:pic>
      <p:sp>
        <p:nvSpPr>
          <p:cNvPr id="22" name="TextBox 116">
            <a:extLst>
              <a:ext uri="{FF2B5EF4-FFF2-40B4-BE49-F238E27FC236}">
                <a16:creationId xmlns:a16="http://schemas.microsoft.com/office/drawing/2014/main" id="{55D5CEED-A859-F465-6165-A5218655BF85}"/>
              </a:ext>
            </a:extLst>
          </p:cNvPr>
          <p:cNvSpPr txBox="1"/>
          <p:nvPr/>
        </p:nvSpPr>
        <p:spPr>
          <a:xfrm>
            <a:off x="12115800" y="9236050"/>
            <a:ext cx="2443461" cy="497957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檢核表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投影片編號版面配置區 3">
            <a:extLst>
              <a:ext uri="{FF2B5EF4-FFF2-40B4-BE49-F238E27FC236}">
                <a16:creationId xmlns:a16="http://schemas.microsoft.com/office/drawing/2014/main" id="{7C5B45BD-2A5B-2A6E-3119-E763E7936CC2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8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833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2FE3A5-ABCC-E297-FC90-D0E4909CC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3">
            <a:extLst>
              <a:ext uri="{FF2B5EF4-FFF2-40B4-BE49-F238E27FC236}">
                <a16:creationId xmlns:a16="http://schemas.microsoft.com/office/drawing/2014/main" id="{CB687F10-A828-56FE-9B8C-BE9834710C86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2" name="矩形 16">
              <a:extLst>
                <a:ext uri="{FF2B5EF4-FFF2-40B4-BE49-F238E27FC236}">
                  <a16:creationId xmlns:a16="http://schemas.microsoft.com/office/drawing/2014/main" id="{59634227-FDAC-F1B0-0DF6-1556A7EA63D1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任意多边形 15">
              <a:extLst>
                <a:ext uri="{FF2B5EF4-FFF2-40B4-BE49-F238E27FC236}">
                  <a16:creationId xmlns:a16="http://schemas.microsoft.com/office/drawing/2014/main" id="{1A2C8888-4A12-0613-611C-9BAB760BBA58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E9F4273F-0FCE-3834-9D1B-16FFD528576D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5" name="標題 1">
            <a:extLst>
              <a:ext uri="{FF2B5EF4-FFF2-40B4-BE49-F238E27FC236}">
                <a16:creationId xmlns:a16="http://schemas.microsoft.com/office/drawing/2014/main" id="{BE904A14-073C-F941-1300-C011D077C16C}"/>
              </a:ext>
            </a:extLst>
          </p:cNvPr>
          <p:cNvSpPr txBox="1">
            <a:spLocks/>
          </p:cNvSpPr>
          <p:nvPr/>
        </p:nvSpPr>
        <p:spPr>
          <a:xfrm>
            <a:off x="1561318" y="93536"/>
            <a:ext cx="894837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計畫撰寫常見問題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55B6C3CE-777A-0DA1-E6E6-EE614C5AB110}"/>
              </a:ext>
            </a:extLst>
          </p:cNvPr>
          <p:cNvSpPr txBox="1"/>
          <p:nvPr/>
        </p:nvSpPr>
        <p:spPr>
          <a:xfrm>
            <a:off x="1380308" y="2300118"/>
            <a:ext cx="659208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4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經費編列如出現資本門</a:t>
            </a:r>
            <a:endParaRPr lang="en-US" altLang="zh-TW" sz="4000" b="1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6000"/>
              </a:lnSpc>
            </a:pPr>
            <a:r>
              <a:rPr lang="zh-TW" altLang="en-US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4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如硬體機械設備等</a:t>
            </a:r>
            <a:r>
              <a:rPr lang="en-US" altLang="zh-TW" sz="4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4000" b="1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臨時工資不符合勞基法法定薪資</a:t>
            </a:r>
            <a:endParaRPr lang="en-US" altLang="zh-TW" sz="4000" b="1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TW" altLang="en-US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租賃費用未符合簡章補助說明</a:t>
            </a:r>
            <a:r>
              <a:rPr lang="en-US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場地半天（</a:t>
            </a:r>
            <a:r>
              <a:rPr lang="en-US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小時）</a:t>
            </a:r>
            <a:r>
              <a:rPr lang="en-US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5,000</a:t>
            </a:r>
            <a:r>
              <a:rPr lang="zh-TW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元；</a:t>
            </a:r>
            <a:r>
              <a:rPr lang="en-US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天（</a:t>
            </a:r>
            <a:r>
              <a:rPr lang="en-US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小時）</a:t>
            </a:r>
            <a:r>
              <a:rPr lang="en-US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10,000</a:t>
            </a:r>
            <a:r>
              <a:rPr lang="zh-TW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元為補助上限，僅補助活動當日</a:t>
            </a:r>
            <a:r>
              <a:rPr lang="en-US" altLang="zh-TW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000" b="1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735A00F-AAF8-BD16-DC13-CDE203C2FA52}"/>
              </a:ext>
            </a:extLst>
          </p:cNvPr>
          <p:cNvSpPr txBox="1"/>
          <p:nvPr/>
        </p:nvSpPr>
        <p:spPr>
          <a:xfrm>
            <a:off x="9268411" y="2338218"/>
            <a:ext cx="7557819" cy="537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4000" b="1" i="0" u="none" strike="noStrike" baseline="0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計畫主軸與環境教育無關</a:t>
            </a:r>
            <a:endParaRPr lang="en-US" altLang="zh-TW" sz="4000" b="1" i="0" u="none" strike="noStrike" baseline="0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計畫內容中無參與式公民投票過程</a:t>
            </a:r>
            <a:endParaRPr lang="en-US" altLang="zh-TW" sz="4000" b="1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實際參與地點不明確</a:t>
            </a:r>
            <a:endParaRPr lang="en-US" altLang="zh-TW" sz="4000" b="1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送件資料不完全</a:t>
            </a:r>
            <a:endParaRPr lang="en-US" altLang="zh-TW" sz="4000" b="1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r>
              <a:rPr lang="zh-TW" altLang="en-US" sz="4000" b="1" dirty="0">
                <a:solidFill>
                  <a:srgbClr val="4040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蓋章不完全</a:t>
            </a:r>
            <a:endParaRPr lang="en-US" altLang="zh-TW" sz="4000" b="1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ts val="6000"/>
              </a:lnSpc>
              <a:buFont typeface="Wingdings" panose="05000000000000000000" pitchFamily="2" charset="2"/>
              <a:buChar char="l"/>
            </a:pPr>
            <a:endParaRPr lang="zh-TW" altLang="en-US" sz="3000" b="1" dirty="0">
              <a:solidFill>
                <a:srgbClr val="4040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DA416DB-03E4-8246-5558-DF6CF425F9C1}"/>
              </a:ext>
            </a:extLst>
          </p:cNvPr>
          <p:cNvSpPr/>
          <p:nvPr/>
        </p:nvSpPr>
        <p:spPr>
          <a:xfrm>
            <a:off x="1184956" y="1835529"/>
            <a:ext cx="7617609" cy="76089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圓角矩形 38">
            <a:extLst>
              <a:ext uri="{FF2B5EF4-FFF2-40B4-BE49-F238E27FC236}">
                <a16:creationId xmlns:a16="http://schemas.microsoft.com/office/drawing/2014/main" id="{093905CB-F9E8-1B26-3701-B19F614F609A}"/>
              </a:ext>
            </a:extLst>
          </p:cNvPr>
          <p:cNvSpPr/>
          <p:nvPr/>
        </p:nvSpPr>
        <p:spPr>
          <a:xfrm>
            <a:off x="3521298" y="1106296"/>
            <a:ext cx="2594957" cy="634656"/>
          </a:xfrm>
          <a:prstGeom prst="roundRect">
            <a:avLst/>
          </a:prstGeom>
          <a:solidFill>
            <a:srgbClr val="DEA39D"/>
          </a:solidFill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189" indent="-457189" algn="ctr"/>
            <a:r>
              <a:rPr lang="zh-TW" altLang="en-US" sz="3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經費編列</a:t>
            </a:r>
            <a:endParaRPr lang="en-US" altLang="zh-TW" sz="35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21FCEF7-E552-E7FF-5BD9-C24761B02097}"/>
              </a:ext>
            </a:extLst>
          </p:cNvPr>
          <p:cNvSpPr/>
          <p:nvPr/>
        </p:nvSpPr>
        <p:spPr>
          <a:xfrm>
            <a:off x="8991600" y="1795693"/>
            <a:ext cx="8111443" cy="76487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圓角矩形 56">
            <a:extLst>
              <a:ext uri="{FF2B5EF4-FFF2-40B4-BE49-F238E27FC236}">
                <a16:creationId xmlns:a16="http://schemas.microsoft.com/office/drawing/2014/main" id="{B25EE674-CE47-7D09-544A-B243CE4C80C6}"/>
              </a:ext>
            </a:extLst>
          </p:cNvPr>
          <p:cNvSpPr/>
          <p:nvPr/>
        </p:nvSpPr>
        <p:spPr>
          <a:xfrm>
            <a:off x="12153818" y="1040526"/>
            <a:ext cx="2785306" cy="638320"/>
          </a:xfrm>
          <a:prstGeom prst="roundRect">
            <a:avLst>
              <a:gd name="adj" fmla="val 50000"/>
            </a:avLst>
          </a:prstGeom>
          <a:solidFill>
            <a:srgbClr val="E9BE8B"/>
          </a:solidFill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189" indent="-457189" algn="ctr"/>
            <a:r>
              <a:rPr lang="zh-TW" altLang="en-US" sz="3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計畫內容</a:t>
            </a:r>
            <a:endParaRPr lang="en-US" altLang="zh-TW" sz="35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" name="投影片編號版面配置區 3">
            <a:extLst>
              <a:ext uri="{FF2B5EF4-FFF2-40B4-BE49-F238E27FC236}">
                <a16:creationId xmlns:a16="http://schemas.microsoft.com/office/drawing/2014/main" id="{92DD56C2-1E0C-65EA-4DC3-8EA589D9A434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9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69E0D85-574F-6347-8398-838CEAB04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92275">
            <a:off x="15017006" y="4177068"/>
            <a:ext cx="1527507" cy="152750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69B8BA6-B226-5EB3-9F96-E029F44BF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5514" y="5897608"/>
            <a:ext cx="1241426" cy="1241426"/>
          </a:xfrm>
          <a:prstGeom prst="rect">
            <a:avLst/>
          </a:prstGeom>
        </p:spPr>
      </p:pic>
      <p:sp>
        <p:nvSpPr>
          <p:cNvPr id="33" name="文字方塊 32">
            <a:extLst>
              <a:ext uri="{FF2B5EF4-FFF2-40B4-BE49-F238E27FC236}">
                <a16:creationId xmlns:a16="http://schemas.microsoft.com/office/drawing/2014/main" id="{4F31A5C8-7AC8-FB41-DE9F-D86B4CBEAF02}"/>
              </a:ext>
            </a:extLst>
          </p:cNvPr>
          <p:cNvSpPr txBox="1"/>
          <p:nvPr/>
        </p:nvSpPr>
        <p:spPr>
          <a:xfrm>
            <a:off x="4359259" y="8392998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ctr"/>
            <a:r>
              <a:rPr lang="zh-TW" altLang="en-US" sz="72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初審相關問題 請注意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B9F0EC6-EA64-362B-2F19-CFEF6A42E5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52347" y="7787752"/>
            <a:ext cx="1681793" cy="168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09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BFC35-0019-BAE0-6FD9-C5842C28C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3F3A55E-C591-53C7-C6EF-38BFDA3E239B}"/>
              </a:ext>
            </a:extLst>
          </p:cNvPr>
          <p:cNvGrpSpPr/>
          <p:nvPr/>
        </p:nvGrpSpPr>
        <p:grpSpPr>
          <a:xfrm>
            <a:off x="970027" y="1218997"/>
            <a:ext cx="16715529" cy="7928404"/>
            <a:chOff x="0" y="0"/>
            <a:chExt cx="4402444" cy="20881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FD8081F-D490-BC72-88D8-CED3C2A2AD80}"/>
                </a:ext>
              </a:extLst>
            </p:cNvPr>
            <p:cNvSpPr/>
            <p:nvPr/>
          </p:nvSpPr>
          <p:spPr>
            <a:xfrm>
              <a:off x="0" y="0"/>
              <a:ext cx="4402444" cy="2088139"/>
            </a:xfrm>
            <a:custGeom>
              <a:avLst/>
              <a:gdLst/>
              <a:ahLst/>
              <a:cxnLst/>
              <a:rect l="l" t="t" r="r" b="b"/>
              <a:pathLst>
                <a:path w="4402444" h="2088139">
                  <a:moveTo>
                    <a:pt x="0" y="0"/>
                  </a:moveTo>
                  <a:lnTo>
                    <a:pt x="4402444" y="0"/>
                  </a:lnTo>
                  <a:lnTo>
                    <a:pt x="4402444" y="2088139"/>
                  </a:lnTo>
                  <a:lnTo>
                    <a:pt x="0" y="2088139"/>
                  </a:lnTo>
                  <a:close/>
                </a:path>
              </a:pathLst>
            </a:custGeom>
            <a:solidFill>
              <a:srgbClr val="FCCC38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3B14BFB-673D-3FF8-8A60-787B903F06AA}"/>
                </a:ext>
              </a:extLst>
            </p:cNvPr>
            <p:cNvSpPr txBox="1"/>
            <p:nvPr/>
          </p:nvSpPr>
          <p:spPr>
            <a:xfrm>
              <a:off x="0" y="-38100"/>
              <a:ext cx="4402444" cy="2126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E08944B5-8ACC-EB5D-9C64-52C3D80FA192}"/>
              </a:ext>
            </a:extLst>
          </p:cNvPr>
          <p:cNvSpPr/>
          <p:nvPr/>
        </p:nvSpPr>
        <p:spPr>
          <a:xfrm>
            <a:off x="602444" y="1013546"/>
            <a:ext cx="1862317" cy="1862317"/>
          </a:xfrm>
          <a:custGeom>
            <a:avLst/>
            <a:gdLst/>
            <a:ahLst/>
            <a:cxnLst/>
            <a:rect l="l" t="t" r="r" b="b"/>
            <a:pathLst>
              <a:path w="1862317" h="1862317">
                <a:moveTo>
                  <a:pt x="0" y="0"/>
                </a:moveTo>
                <a:lnTo>
                  <a:pt x="1862317" y="0"/>
                </a:lnTo>
                <a:lnTo>
                  <a:pt x="1862317" y="1862317"/>
                </a:lnTo>
                <a:lnTo>
                  <a:pt x="0" y="18623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EFDFEBB-6BA2-6008-A327-E697C382DB87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5" name="矩形 16">
              <a:extLst>
                <a:ext uri="{FF2B5EF4-FFF2-40B4-BE49-F238E27FC236}">
                  <a16:creationId xmlns:a16="http://schemas.microsoft.com/office/drawing/2014/main" id="{7AC549CD-2EEC-4332-B3F0-139ED0D703C3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任意多边形 15">
              <a:extLst>
                <a:ext uri="{FF2B5EF4-FFF2-40B4-BE49-F238E27FC236}">
                  <a16:creationId xmlns:a16="http://schemas.microsoft.com/office/drawing/2014/main" id="{FF210FC9-32D5-7379-1EFA-3467148221E1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3">
              <a:extLst>
                <a:ext uri="{FF2B5EF4-FFF2-40B4-BE49-F238E27FC236}">
                  <a16:creationId xmlns:a16="http://schemas.microsoft.com/office/drawing/2014/main" id="{164EA8AC-4FA0-DE81-6BCF-97DC5B64C670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8" name="標題 1">
            <a:extLst>
              <a:ext uri="{FF2B5EF4-FFF2-40B4-BE49-F238E27FC236}">
                <a16:creationId xmlns:a16="http://schemas.microsoft.com/office/drawing/2014/main" id="{E536B285-9413-FA8C-D724-CF6E358EF260}"/>
              </a:ext>
            </a:extLst>
          </p:cNvPr>
          <p:cNvSpPr txBox="1">
            <a:spLocks/>
          </p:cNvSpPr>
          <p:nvPr/>
        </p:nvSpPr>
        <p:spPr>
          <a:xfrm>
            <a:off x="1561318" y="93536"/>
            <a:ext cx="9792482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計畫申請資料撰寫</a:t>
            </a:r>
            <a:r>
              <a:rPr lang="en-US" altLang="zh-TW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成果報告</a:t>
            </a:r>
          </a:p>
        </p:txBody>
      </p:sp>
      <p:sp>
        <p:nvSpPr>
          <p:cNvPr id="19" name="TextBox 116">
            <a:extLst>
              <a:ext uri="{FF2B5EF4-FFF2-40B4-BE49-F238E27FC236}">
                <a16:creationId xmlns:a16="http://schemas.microsoft.com/office/drawing/2014/main" id="{2FB96A90-CB6A-BDF5-07DE-7EFA7CF41448}"/>
              </a:ext>
            </a:extLst>
          </p:cNvPr>
          <p:cNvSpPr txBox="1"/>
          <p:nvPr/>
        </p:nvSpPr>
        <p:spPr>
          <a:xfrm>
            <a:off x="7645475" y="9411360"/>
            <a:ext cx="3455093" cy="403711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成果報告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投影片編號版面配置區 3">
            <a:extLst>
              <a:ext uri="{FF2B5EF4-FFF2-40B4-BE49-F238E27FC236}">
                <a16:creationId xmlns:a16="http://schemas.microsoft.com/office/drawing/2014/main" id="{D8F3CD2B-4D3C-267D-DD59-85828752FE88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10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C5FA52F-95C1-71B4-1718-D4A131F9F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382" y="1520791"/>
            <a:ext cx="6261235" cy="754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254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A6302-D15B-6134-F3D7-4039C5F8E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381229B-9824-A8D4-46D5-6F1CD91F6DB1}"/>
              </a:ext>
            </a:extLst>
          </p:cNvPr>
          <p:cNvGrpSpPr/>
          <p:nvPr/>
        </p:nvGrpSpPr>
        <p:grpSpPr>
          <a:xfrm>
            <a:off x="1015258" y="1207221"/>
            <a:ext cx="16715529" cy="7928404"/>
            <a:chOff x="0" y="0"/>
            <a:chExt cx="4402444" cy="20881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8C600C1-FDC6-041D-4649-6D5EFB87AFCD}"/>
                </a:ext>
              </a:extLst>
            </p:cNvPr>
            <p:cNvSpPr/>
            <p:nvPr/>
          </p:nvSpPr>
          <p:spPr>
            <a:xfrm>
              <a:off x="0" y="0"/>
              <a:ext cx="4402444" cy="2088139"/>
            </a:xfrm>
            <a:custGeom>
              <a:avLst/>
              <a:gdLst/>
              <a:ahLst/>
              <a:cxnLst/>
              <a:rect l="l" t="t" r="r" b="b"/>
              <a:pathLst>
                <a:path w="4402444" h="2088139">
                  <a:moveTo>
                    <a:pt x="0" y="0"/>
                  </a:moveTo>
                  <a:lnTo>
                    <a:pt x="4402444" y="0"/>
                  </a:lnTo>
                  <a:lnTo>
                    <a:pt x="4402444" y="2088139"/>
                  </a:lnTo>
                  <a:lnTo>
                    <a:pt x="0" y="2088139"/>
                  </a:lnTo>
                  <a:close/>
                </a:path>
              </a:pathLst>
            </a:custGeom>
            <a:solidFill>
              <a:srgbClr val="FCCC38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5857035-A77A-01A8-F964-4E45AC890739}"/>
                </a:ext>
              </a:extLst>
            </p:cNvPr>
            <p:cNvSpPr txBox="1"/>
            <p:nvPr/>
          </p:nvSpPr>
          <p:spPr>
            <a:xfrm>
              <a:off x="0" y="-38100"/>
              <a:ext cx="4402444" cy="2126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5429D129-7C02-A85C-23B2-BE1DDD2A9898}"/>
              </a:ext>
            </a:extLst>
          </p:cNvPr>
          <p:cNvSpPr/>
          <p:nvPr/>
        </p:nvSpPr>
        <p:spPr>
          <a:xfrm>
            <a:off x="602444" y="1013546"/>
            <a:ext cx="1862317" cy="1862317"/>
          </a:xfrm>
          <a:custGeom>
            <a:avLst/>
            <a:gdLst/>
            <a:ahLst/>
            <a:cxnLst/>
            <a:rect l="l" t="t" r="r" b="b"/>
            <a:pathLst>
              <a:path w="1862317" h="1862317">
                <a:moveTo>
                  <a:pt x="0" y="0"/>
                </a:moveTo>
                <a:lnTo>
                  <a:pt x="1862317" y="0"/>
                </a:lnTo>
                <a:lnTo>
                  <a:pt x="1862317" y="1862317"/>
                </a:lnTo>
                <a:lnTo>
                  <a:pt x="0" y="18623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97E08EC-9AC8-FDC3-B048-CC2370CBB34B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5" name="矩形 16">
              <a:extLst>
                <a:ext uri="{FF2B5EF4-FFF2-40B4-BE49-F238E27FC236}">
                  <a16:creationId xmlns:a16="http://schemas.microsoft.com/office/drawing/2014/main" id="{C249B565-C57A-0DD1-EEFF-99F7960B2A64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任意多边形 15">
              <a:extLst>
                <a:ext uri="{FF2B5EF4-FFF2-40B4-BE49-F238E27FC236}">
                  <a16:creationId xmlns:a16="http://schemas.microsoft.com/office/drawing/2014/main" id="{6FF93BD2-7F66-4383-10BB-A717C434C8E5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3">
              <a:extLst>
                <a:ext uri="{FF2B5EF4-FFF2-40B4-BE49-F238E27FC236}">
                  <a16:creationId xmlns:a16="http://schemas.microsoft.com/office/drawing/2014/main" id="{2B804E8D-2DEE-14E7-8E8D-29E95527355D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8" name="標題 1">
            <a:extLst>
              <a:ext uri="{FF2B5EF4-FFF2-40B4-BE49-F238E27FC236}">
                <a16:creationId xmlns:a16="http://schemas.microsoft.com/office/drawing/2014/main" id="{26DEFC60-50F9-BEF8-7663-CBC7DA0A4ECC}"/>
              </a:ext>
            </a:extLst>
          </p:cNvPr>
          <p:cNvSpPr txBox="1">
            <a:spLocks/>
          </p:cNvSpPr>
          <p:nvPr/>
        </p:nvSpPr>
        <p:spPr>
          <a:xfrm>
            <a:off x="1561318" y="93536"/>
            <a:ext cx="894837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計畫申請資料撰寫</a:t>
            </a:r>
            <a:r>
              <a:rPr lang="en-US" altLang="zh-TW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核銷</a:t>
            </a:r>
          </a:p>
        </p:txBody>
      </p:sp>
      <p:sp>
        <p:nvSpPr>
          <p:cNvPr id="13" name="投影片編號版面配置區 3">
            <a:extLst>
              <a:ext uri="{FF2B5EF4-FFF2-40B4-BE49-F238E27FC236}">
                <a16:creationId xmlns:a16="http://schemas.microsoft.com/office/drawing/2014/main" id="{10BB90F2-9110-24B1-156A-066B3134D823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11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  <p:sp>
        <p:nvSpPr>
          <p:cNvPr id="9" name="TextBox 116">
            <a:extLst>
              <a:ext uri="{FF2B5EF4-FFF2-40B4-BE49-F238E27FC236}">
                <a16:creationId xmlns:a16="http://schemas.microsoft.com/office/drawing/2014/main" id="{DD07B627-AA34-3F30-EB41-23F192319461}"/>
              </a:ext>
            </a:extLst>
          </p:cNvPr>
          <p:cNvSpPr txBox="1"/>
          <p:nvPr/>
        </p:nvSpPr>
        <p:spPr>
          <a:xfrm>
            <a:off x="2057400" y="9340882"/>
            <a:ext cx="3455093" cy="403711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經費收支報告表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TextBox 116">
            <a:extLst>
              <a:ext uri="{FF2B5EF4-FFF2-40B4-BE49-F238E27FC236}">
                <a16:creationId xmlns:a16="http://schemas.microsoft.com/office/drawing/2014/main" id="{7303921A-C685-599F-8EBA-C383C4CCC833}"/>
              </a:ext>
            </a:extLst>
          </p:cNvPr>
          <p:cNvSpPr txBox="1"/>
          <p:nvPr/>
        </p:nvSpPr>
        <p:spPr>
          <a:xfrm>
            <a:off x="8056533" y="9315214"/>
            <a:ext cx="2443461" cy="497957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經費彙總表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7EE71192-577D-9827-2445-61158715E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47" y="1636474"/>
            <a:ext cx="5345094" cy="6986992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BBC50D06-8DCE-E92E-ABA4-2748D9FBF2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421" y="1668779"/>
            <a:ext cx="5238268" cy="7005287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953683F6-F0D3-253E-974A-1B7348550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1514" y="1630465"/>
            <a:ext cx="5238268" cy="7023629"/>
          </a:xfrm>
          <a:prstGeom prst="rect">
            <a:avLst/>
          </a:prstGeom>
        </p:spPr>
      </p:pic>
      <p:sp>
        <p:nvSpPr>
          <p:cNvPr id="29" name="TextBox 116">
            <a:extLst>
              <a:ext uri="{FF2B5EF4-FFF2-40B4-BE49-F238E27FC236}">
                <a16:creationId xmlns:a16="http://schemas.microsoft.com/office/drawing/2014/main" id="{45899686-7150-7EED-97B8-0B6AA6160AC4}"/>
              </a:ext>
            </a:extLst>
          </p:cNvPr>
          <p:cNvSpPr txBox="1"/>
          <p:nvPr/>
        </p:nvSpPr>
        <p:spPr>
          <a:xfrm>
            <a:off x="13558917" y="9340882"/>
            <a:ext cx="2443461" cy="497957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核銷憑證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0649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58EC2-072B-5223-848E-8E27017FD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B809864-DFC3-2BC0-2B54-FF0A18A104A9}"/>
              </a:ext>
            </a:extLst>
          </p:cNvPr>
          <p:cNvGrpSpPr/>
          <p:nvPr/>
        </p:nvGrpSpPr>
        <p:grpSpPr>
          <a:xfrm>
            <a:off x="970027" y="1218997"/>
            <a:ext cx="16715529" cy="7928404"/>
            <a:chOff x="0" y="0"/>
            <a:chExt cx="4402444" cy="20881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6D5162A-0407-7335-422F-F8AAE0ABEBAE}"/>
                </a:ext>
              </a:extLst>
            </p:cNvPr>
            <p:cNvSpPr/>
            <p:nvPr/>
          </p:nvSpPr>
          <p:spPr>
            <a:xfrm>
              <a:off x="0" y="0"/>
              <a:ext cx="4402444" cy="2088139"/>
            </a:xfrm>
            <a:custGeom>
              <a:avLst/>
              <a:gdLst/>
              <a:ahLst/>
              <a:cxnLst/>
              <a:rect l="l" t="t" r="r" b="b"/>
              <a:pathLst>
                <a:path w="4402444" h="2088139">
                  <a:moveTo>
                    <a:pt x="0" y="0"/>
                  </a:moveTo>
                  <a:lnTo>
                    <a:pt x="4402444" y="0"/>
                  </a:lnTo>
                  <a:lnTo>
                    <a:pt x="4402444" y="2088139"/>
                  </a:lnTo>
                  <a:lnTo>
                    <a:pt x="0" y="2088139"/>
                  </a:lnTo>
                  <a:close/>
                </a:path>
              </a:pathLst>
            </a:custGeom>
            <a:solidFill>
              <a:srgbClr val="FCCC38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1AF5064-1107-6C3D-F76B-04689DE671BB}"/>
                </a:ext>
              </a:extLst>
            </p:cNvPr>
            <p:cNvSpPr txBox="1"/>
            <p:nvPr/>
          </p:nvSpPr>
          <p:spPr>
            <a:xfrm>
              <a:off x="0" y="-38100"/>
              <a:ext cx="4402444" cy="2126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157298F4-0D57-3607-94B3-03A567EE0402}"/>
              </a:ext>
            </a:extLst>
          </p:cNvPr>
          <p:cNvSpPr/>
          <p:nvPr/>
        </p:nvSpPr>
        <p:spPr>
          <a:xfrm>
            <a:off x="602444" y="1013546"/>
            <a:ext cx="1862317" cy="1862317"/>
          </a:xfrm>
          <a:custGeom>
            <a:avLst/>
            <a:gdLst/>
            <a:ahLst/>
            <a:cxnLst/>
            <a:rect l="l" t="t" r="r" b="b"/>
            <a:pathLst>
              <a:path w="1862317" h="1862317">
                <a:moveTo>
                  <a:pt x="0" y="0"/>
                </a:moveTo>
                <a:lnTo>
                  <a:pt x="1862317" y="0"/>
                </a:lnTo>
                <a:lnTo>
                  <a:pt x="1862317" y="1862317"/>
                </a:lnTo>
                <a:lnTo>
                  <a:pt x="0" y="18623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037971F-37A9-C4A6-13F7-335937D03DB9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5" name="矩形 16">
              <a:extLst>
                <a:ext uri="{FF2B5EF4-FFF2-40B4-BE49-F238E27FC236}">
                  <a16:creationId xmlns:a16="http://schemas.microsoft.com/office/drawing/2014/main" id="{B653BF5C-5292-340E-186D-546BA1315D3F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任意多边形 15">
              <a:extLst>
                <a:ext uri="{FF2B5EF4-FFF2-40B4-BE49-F238E27FC236}">
                  <a16:creationId xmlns:a16="http://schemas.microsoft.com/office/drawing/2014/main" id="{478C636A-C28F-7589-7A95-D8B275EC5A71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3">
              <a:extLst>
                <a:ext uri="{FF2B5EF4-FFF2-40B4-BE49-F238E27FC236}">
                  <a16:creationId xmlns:a16="http://schemas.microsoft.com/office/drawing/2014/main" id="{E2216D39-DD30-3D61-B9E5-BFF3342729F8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8" name="標題 1">
            <a:extLst>
              <a:ext uri="{FF2B5EF4-FFF2-40B4-BE49-F238E27FC236}">
                <a16:creationId xmlns:a16="http://schemas.microsoft.com/office/drawing/2014/main" id="{048436C1-E9BC-1DCD-1DEC-C5DFB0055057}"/>
              </a:ext>
            </a:extLst>
          </p:cNvPr>
          <p:cNvSpPr txBox="1">
            <a:spLocks/>
          </p:cNvSpPr>
          <p:nvPr/>
        </p:nvSpPr>
        <p:spPr>
          <a:xfrm>
            <a:off x="1561318" y="93536"/>
            <a:ext cx="9792482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計畫申請資料撰寫</a:t>
            </a:r>
            <a:r>
              <a:rPr lang="en-US" altLang="zh-TW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核銷</a:t>
            </a:r>
          </a:p>
        </p:txBody>
      </p:sp>
      <p:sp>
        <p:nvSpPr>
          <p:cNvPr id="19" name="TextBox 116">
            <a:extLst>
              <a:ext uri="{FF2B5EF4-FFF2-40B4-BE49-F238E27FC236}">
                <a16:creationId xmlns:a16="http://schemas.microsoft.com/office/drawing/2014/main" id="{BCC8A4AC-A041-5CB8-3B59-4A1582202E69}"/>
              </a:ext>
            </a:extLst>
          </p:cNvPr>
          <p:cNvSpPr txBox="1"/>
          <p:nvPr/>
        </p:nvSpPr>
        <p:spPr>
          <a:xfrm>
            <a:off x="7645475" y="9411360"/>
            <a:ext cx="3455093" cy="403711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核銷憑證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投影片編號版面配置區 3">
            <a:extLst>
              <a:ext uri="{FF2B5EF4-FFF2-40B4-BE49-F238E27FC236}">
                <a16:creationId xmlns:a16="http://schemas.microsoft.com/office/drawing/2014/main" id="{F37025F5-FA41-B077-A866-42611F6EEA20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12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5895605-3C2C-E9B9-CFCB-37E837A08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3382" y="1707452"/>
            <a:ext cx="6261235" cy="717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78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">
            <a:extLst>
              <a:ext uri="{FF2B5EF4-FFF2-40B4-BE49-F238E27FC236}">
                <a16:creationId xmlns:a16="http://schemas.microsoft.com/office/drawing/2014/main" id="{571167D0-6ACA-4375-559F-4067A27884E2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3" name="矩形 16">
              <a:extLst>
                <a:ext uri="{FF2B5EF4-FFF2-40B4-BE49-F238E27FC236}">
                  <a16:creationId xmlns:a16="http://schemas.microsoft.com/office/drawing/2014/main" id="{D9BB506F-D8B3-1416-17FA-B5853DB9974F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" name="任意多边形 15">
              <a:extLst>
                <a:ext uri="{FF2B5EF4-FFF2-40B4-BE49-F238E27FC236}">
                  <a16:creationId xmlns:a16="http://schemas.microsoft.com/office/drawing/2014/main" id="{3A5F99E4-FD53-3DBA-1E0B-BE68A89AC943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椭圆 13">
              <a:extLst>
                <a:ext uri="{FF2B5EF4-FFF2-40B4-BE49-F238E27FC236}">
                  <a16:creationId xmlns:a16="http://schemas.microsoft.com/office/drawing/2014/main" id="{B20E7E1F-19FE-609A-3736-8BD50A280F21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6" name="標題 1">
            <a:extLst>
              <a:ext uri="{FF2B5EF4-FFF2-40B4-BE49-F238E27FC236}">
                <a16:creationId xmlns:a16="http://schemas.microsoft.com/office/drawing/2014/main" id="{D1317D0C-AEEB-C211-8B5B-E8AEC044C128}"/>
              </a:ext>
            </a:extLst>
          </p:cNvPr>
          <p:cNvSpPr txBox="1">
            <a:spLocks/>
          </p:cNvSpPr>
          <p:nvPr/>
        </p:nvSpPr>
        <p:spPr>
          <a:xfrm>
            <a:off x="1561318" y="93536"/>
            <a:ext cx="894837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計畫執行注意事項</a:t>
            </a:r>
          </a:p>
        </p:txBody>
      </p:sp>
      <p:graphicFrame>
        <p:nvGraphicFramePr>
          <p:cNvPr id="7" name="表格 9">
            <a:extLst>
              <a:ext uri="{FF2B5EF4-FFF2-40B4-BE49-F238E27FC236}">
                <a16:creationId xmlns:a16="http://schemas.microsoft.com/office/drawing/2014/main" id="{C3019914-5DAB-A5D6-8D8E-57997FB1E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562715"/>
              </p:ext>
            </p:extLst>
          </p:nvPr>
        </p:nvGraphicFramePr>
        <p:xfrm>
          <a:off x="531813" y="1353017"/>
          <a:ext cx="15655767" cy="830580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976402">
                  <a:extLst>
                    <a:ext uri="{9D8B030D-6E8A-4147-A177-3AD203B41FA5}">
                      <a16:colId xmlns:a16="http://schemas.microsoft.com/office/drawing/2014/main" val="2441591788"/>
                    </a:ext>
                  </a:extLst>
                </a:gridCol>
                <a:gridCol w="10679365">
                  <a:extLst>
                    <a:ext uri="{9D8B030D-6E8A-4147-A177-3AD203B41FA5}">
                      <a16:colId xmlns:a16="http://schemas.microsoft.com/office/drawing/2014/main" val="739033761"/>
                    </a:ext>
                  </a:extLst>
                </a:gridCol>
              </a:tblGrid>
              <a:tr h="7081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3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問題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500" b="1" i="0" u="none" strike="noStrike" baseline="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說明</a:t>
                      </a:r>
                      <a:endParaRPr lang="en-US" altLang="zh-TW" sz="3500" b="1" i="0" u="none" strike="noStrike" baseline="0" dirty="0">
                        <a:solidFill>
                          <a:srgbClr val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102136"/>
                  </a:ext>
                </a:extLst>
              </a:tr>
              <a:tr h="11780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zh-TW" sz="3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Lucida Sans" panose="020B0602030504020204" pitchFamily="34" charset="0"/>
                        </a:rPr>
                        <a:t>各項目經費</a:t>
                      </a:r>
                      <a:r>
                        <a:rPr lang="zh-TW" altLang="en-US" sz="3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Lucida Sans" panose="020B0602030504020204" pitchFamily="34" charset="0"/>
                        </a:rPr>
                        <a:t>相</a:t>
                      </a:r>
                      <a:r>
                        <a:rPr lang="zh-TW" altLang="zh-TW" sz="3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Lucida Sans" panose="020B0602030504020204" pitchFamily="34" charset="0"/>
                        </a:rPr>
                        <a:t>互勻支</a:t>
                      </a:r>
                      <a:endParaRPr lang="zh-TW" altLang="en-US" sz="35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500" b="1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Lucida Sans" panose="020B0602030504020204" pitchFamily="34" charset="0"/>
                        </a:rPr>
                        <a:t>但流出項目減少之金額不得超過流出項目之</a:t>
                      </a:r>
                      <a:r>
                        <a:rPr lang="en-US" altLang="zh-TW" sz="3500" b="1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Lucida Sans" panose="020B0602030504020204" pitchFamily="34" charset="0"/>
                        </a:rPr>
                        <a:t>20%</a:t>
                      </a:r>
                      <a:r>
                        <a:rPr lang="zh-TW" altLang="zh-TW" sz="3500" b="1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Lucida Sans" panose="020B0602030504020204" pitchFamily="34" charset="0"/>
                        </a:rPr>
                        <a:t>。</a:t>
                      </a:r>
                      <a:endParaRPr lang="en-US" altLang="zh-TW" sz="3500" b="1" i="0" u="none" strike="noStrike" baseline="0" dirty="0">
                        <a:solidFill>
                          <a:srgbClr val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0719878"/>
                  </a:ext>
                </a:extLst>
              </a:tr>
              <a:tr h="1251064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5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其他事項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500" b="1" i="0" u="none" strike="noStrike" kern="1200" baseline="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其餘未盡事宜，本局保留補充修改之權利，若有任何更動皆以本局官網公告為準</a:t>
                      </a:r>
                      <a:r>
                        <a:rPr lang="zh-TW" altLang="en-US" sz="3500" b="0" i="0" u="none" strike="noStrike" kern="1200" baseline="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。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533410"/>
                  </a:ext>
                </a:extLst>
              </a:tr>
              <a:tr h="167657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3500" b="1" i="0" u="none" strike="noStrike" kern="1200" baseline="0" dirty="0">
                          <a:solidFill>
                            <a:schemeClr val="accent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活動資訊與活動照片，將由本</a:t>
                      </a:r>
                      <a:r>
                        <a:rPr lang="zh-TW" altLang="en-US" sz="3500" b="1" i="0" u="none" strike="noStrike" kern="1200" baseline="0">
                          <a:solidFill>
                            <a:schemeClr val="accent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局用於其他</a:t>
                      </a:r>
                      <a:r>
                        <a:rPr lang="zh-TW" altLang="en-US" sz="3500" b="1" i="0" u="none" strike="noStrike" kern="1200" baseline="0" dirty="0">
                          <a:solidFill>
                            <a:schemeClr val="accent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環境教育相關宣傳用途。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212682"/>
                  </a:ext>
                </a:extLst>
              </a:tr>
              <a:tr h="137066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500" b="1" i="0" u="none" strike="noStrike" kern="1200" baseline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同一活動</a:t>
                      </a:r>
                      <a:r>
                        <a:rPr lang="zh-TW" altLang="en-US" sz="35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不得</a:t>
                      </a:r>
                      <a:r>
                        <a:rPr lang="zh-TW" altLang="en-US" sz="3500" b="1" i="0" u="none" strike="noStrike" kern="1200" baseline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向新北市政府不同局處重覆申領補助款，一經查獲，將無條件如數繳回本計畫補助款。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8869604"/>
                  </a:ext>
                </a:extLst>
              </a:tr>
              <a:tr h="21213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TW" altLang="en-US" sz="3500" b="1" i="0" u="none" strike="noStrike" baseline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經費項目或計畫總經費變更</a:t>
                      </a:r>
                      <a:endParaRPr lang="zh-TW" altLang="en-US" sz="35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3500" b="1" kern="12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如因業務需要致原核定計畫項目必須變更時，應檢送修正前、後經費明細對照表函報本局核定</a:t>
                      </a:r>
                      <a:r>
                        <a:rPr lang="zh-TW" altLang="en-US" sz="3500" b="1" i="0" u="none" strike="noStrike" kern="1200" baseline="0" dirty="0">
                          <a:solidFill>
                            <a:schemeClr val="accent5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。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738300"/>
                  </a:ext>
                </a:extLst>
              </a:tr>
            </a:tbl>
          </a:graphicData>
        </a:graphic>
      </p:graphicFrame>
      <p:sp>
        <p:nvSpPr>
          <p:cNvPr id="8" name="投影片編號版面配置區 3">
            <a:extLst>
              <a:ext uri="{FF2B5EF4-FFF2-40B4-BE49-F238E27FC236}">
                <a16:creationId xmlns:a16="http://schemas.microsoft.com/office/drawing/2014/main" id="{BF30A867-3098-381B-6B3F-322FD92F3981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13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092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">
            <a:extLst>
              <a:ext uri="{FF2B5EF4-FFF2-40B4-BE49-F238E27FC236}">
                <a16:creationId xmlns:a16="http://schemas.microsoft.com/office/drawing/2014/main" id="{571167D0-6ACA-4375-559F-4067A27884E2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3" name="矩形 16">
              <a:extLst>
                <a:ext uri="{FF2B5EF4-FFF2-40B4-BE49-F238E27FC236}">
                  <a16:creationId xmlns:a16="http://schemas.microsoft.com/office/drawing/2014/main" id="{D9BB506F-D8B3-1416-17FA-B5853DB9974F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" name="任意多边形 15">
              <a:extLst>
                <a:ext uri="{FF2B5EF4-FFF2-40B4-BE49-F238E27FC236}">
                  <a16:creationId xmlns:a16="http://schemas.microsoft.com/office/drawing/2014/main" id="{3A5F99E4-FD53-3DBA-1E0B-BE68A89AC943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椭圆 13">
              <a:extLst>
                <a:ext uri="{FF2B5EF4-FFF2-40B4-BE49-F238E27FC236}">
                  <a16:creationId xmlns:a16="http://schemas.microsoft.com/office/drawing/2014/main" id="{B20E7E1F-19FE-609A-3736-8BD50A280F21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6" name="標題 1">
            <a:extLst>
              <a:ext uri="{FF2B5EF4-FFF2-40B4-BE49-F238E27FC236}">
                <a16:creationId xmlns:a16="http://schemas.microsoft.com/office/drawing/2014/main" id="{D1317D0C-AEEB-C211-8B5B-E8AEC044C128}"/>
              </a:ext>
            </a:extLst>
          </p:cNvPr>
          <p:cNvSpPr txBox="1">
            <a:spLocks/>
          </p:cNvSpPr>
          <p:nvPr/>
        </p:nvSpPr>
        <p:spPr>
          <a:xfrm>
            <a:off x="1561318" y="93536"/>
            <a:ext cx="8948374" cy="69586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solidFill>
                  <a:srgbClr val="228EB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計畫成果報告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0E24D6F5-A9FD-7AE0-D6AD-E47A08DAF114}"/>
              </a:ext>
            </a:extLst>
          </p:cNvPr>
          <p:cNvSpPr txBox="1"/>
          <p:nvPr/>
        </p:nvSpPr>
        <p:spPr>
          <a:xfrm>
            <a:off x="531812" y="1272595"/>
            <a:ext cx="16994188" cy="5721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0"/>
              </a:lnSpc>
            </a:pPr>
            <a:r>
              <a:rPr lang="zh-TW" altLang="en-US" sz="5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請於</a:t>
            </a:r>
            <a:r>
              <a:rPr lang="en-US" altLang="zh-TW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r>
              <a:rPr lang="zh-TW" altLang="en-US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5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前</a:t>
            </a:r>
            <a:r>
              <a:rPr lang="zh-TW" altLang="en-US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檢附下列資料</a:t>
            </a:r>
            <a:r>
              <a:rPr lang="zh-TW" altLang="en-US" sz="5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，檢具</a:t>
            </a:r>
            <a:r>
              <a:rPr lang="zh-TW" altLang="en-US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計畫核定函</a:t>
            </a:r>
            <a:r>
              <a:rPr lang="zh-TW" altLang="en-US" sz="5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、公職人員利益衝突迴避</a:t>
            </a:r>
            <a:r>
              <a:rPr lang="en-US" altLang="zh-TW" sz="5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5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公職人員之關係人身分關係揭露表 、切結書、</a:t>
            </a:r>
            <a:r>
              <a:rPr lang="zh-TW" altLang="en-US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成果報告</a:t>
            </a:r>
            <a:r>
              <a:rPr lang="en-US" altLang="zh-TW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需含統計或效益分析</a:t>
            </a:r>
            <a:r>
              <a:rPr lang="en-US" altLang="zh-TW" sz="5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5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、補助經費收支報告表、收款收據、核銷憑證、單位帳戶影本等提送至環保局辦理請款、核銷。</a:t>
            </a:r>
          </a:p>
        </p:txBody>
      </p:sp>
      <p:sp>
        <p:nvSpPr>
          <p:cNvPr id="9" name="投影片編號版面配置區 3">
            <a:extLst>
              <a:ext uri="{FF2B5EF4-FFF2-40B4-BE49-F238E27FC236}">
                <a16:creationId xmlns:a16="http://schemas.microsoft.com/office/drawing/2014/main" id="{69D19908-B6DE-B044-FBDB-A5D255778566}"/>
              </a:ext>
            </a:extLst>
          </p:cNvPr>
          <p:cNvSpPr txBox="1">
            <a:spLocks/>
          </p:cNvSpPr>
          <p:nvPr/>
        </p:nvSpPr>
        <p:spPr>
          <a:xfrm>
            <a:off x="15283544" y="987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C818BA-1CAB-47AC-B83C-59834EB4E1AE}" type="slidenum">
              <a:rPr lang="zh-TW" altLang="en-US" sz="2500" smtClean="0">
                <a:solidFill>
                  <a:schemeClr val="tx1"/>
                </a:solidFill>
              </a:rPr>
              <a:pPr/>
              <a:t>14</a:t>
            </a:fld>
            <a:endParaRPr lang="zh-TW" altLang="en-US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892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7124085" y="9601438"/>
            <a:ext cx="1025009" cy="547688"/>
          </a:xfrm>
        </p:spPr>
        <p:txBody>
          <a:bodyPr/>
          <a:lstStyle/>
          <a:p>
            <a:pPr defTabSz="685800"/>
            <a:fld id="{DB32BDC8-903B-471A-81FF-E88D4F9A04F4}" type="slidenum">
              <a:rPr lang="zh-TW" altLang="en-US" sz="270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pPr defTabSz="685800"/>
              <a:t>15</a:t>
            </a:fld>
            <a:endParaRPr lang="zh-TW" altLang="en-US" sz="27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3"/>
          <p:cNvSpPr txBox="1">
            <a:spLocks/>
          </p:cNvSpPr>
          <p:nvPr/>
        </p:nvSpPr>
        <p:spPr>
          <a:xfrm>
            <a:off x="1477606" y="1226818"/>
            <a:ext cx="5287928" cy="1393094"/>
          </a:xfrm>
          <a:prstGeom prst="rect">
            <a:avLst/>
          </a:prstGeom>
          <a:noFill/>
          <a:ln>
            <a:noFill/>
          </a:ln>
        </p:spPr>
        <p:txBody>
          <a:bodyPr wrap="square" lIns="137138" tIns="137138" rIns="137138" bIns="13713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+mn-ea"/>
                <a:ea typeface="+mn-ea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defTabSz="685800"/>
            <a:r>
              <a:rPr lang="zh-TW" alt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收據、發票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7ABE121-090B-4A3B-9E31-32DC8BFC3367}"/>
              </a:ext>
            </a:extLst>
          </p:cNvPr>
          <p:cNvSpPr txBox="1"/>
          <p:nvPr/>
        </p:nvSpPr>
        <p:spPr>
          <a:xfrm>
            <a:off x="1329535" y="349655"/>
            <a:ext cx="7281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發票</a:t>
            </a:r>
          </a:p>
        </p:txBody>
      </p:sp>
      <p:graphicFrame>
        <p:nvGraphicFramePr>
          <p:cNvPr id="10" name="資料庫圖表 9">
            <a:extLst>
              <a:ext uri="{FF2B5EF4-FFF2-40B4-BE49-F238E27FC236}">
                <a16:creationId xmlns:a16="http://schemas.microsoft.com/office/drawing/2014/main" id="{5858B344-024C-484C-A493-A640DF9016F7}"/>
              </a:ext>
            </a:extLst>
          </p:cNvPr>
          <p:cNvGraphicFramePr/>
          <p:nvPr/>
        </p:nvGraphicFramePr>
        <p:xfrm>
          <a:off x="394965" y="2434528"/>
          <a:ext cx="16397556" cy="7019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组合 13">
            <a:extLst>
              <a:ext uri="{FF2B5EF4-FFF2-40B4-BE49-F238E27FC236}">
                <a16:creationId xmlns:a16="http://schemas.microsoft.com/office/drawing/2014/main" id="{EC58C4EE-0398-0B2D-2FB7-8B210CAFCB7B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3" name="矩形 16">
              <a:extLst>
                <a:ext uri="{FF2B5EF4-FFF2-40B4-BE49-F238E27FC236}">
                  <a16:creationId xmlns:a16="http://schemas.microsoft.com/office/drawing/2014/main" id="{2D9FE057-D5D5-D918-7DB8-C56FC0A4AA10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任意多边形 15">
              <a:extLst>
                <a:ext uri="{FF2B5EF4-FFF2-40B4-BE49-F238E27FC236}">
                  <a16:creationId xmlns:a16="http://schemas.microsoft.com/office/drawing/2014/main" id="{C358EC52-8490-6676-9AB1-7534ED3F9080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13">
              <a:extLst>
                <a:ext uri="{FF2B5EF4-FFF2-40B4-BE49-F238E27FC236}">
                  <a16:creationId xmlns:a16="http://schemas.microsoft.com/office/drawing/2014/main" id="{B0493EC3-911E-C58A-2540-C13C4AF88483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757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7046487" y="9609731"/>
            <a:ext cx="1025009" cy="547688"/>
          </a:xfrm>
        </p:spPr>
        <p:txBody>
          <a:bodyPr/>
          <a:lstStyle/>
          <a:p>
            <a:pPr defTabSz="685800"/>
            <a:fld id="{DB32BDC8-903B-471A-81FF-E88D4F9A04F4}" type="slidenum">
              <a:rPr lang="zh-TW" altLang="en-US" sz="270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pPr defTabSz="685800"/>
              <a:t>16</a:t>
            </a:fld>
            <a:endParaRPr lang="zh-TW" altLang="en-US" sz="27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1241515" y="2954138"/>
            <a:ext cx="14739938" cy="6655593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統一發票應記明事項如下：</a:t>
            </a:r>
          </a:p>
          <a:p>
            <a:pPr marL="1209675" indent="-666750">
              <a:spcAft>
                <a:spcPts val="18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營業人之名稱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其營利事業統一編號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09675" indent="-666750">
              <a:spcAft>
                <a:spcPts val="18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品名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總價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09675" indent="-666750">
              <a:spcAft>
                <a:spcPts val="18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開立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統一發票</a:t>
            </a: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09675" indent="-666750">
              <a:spcAft>
                <a:spcPts val="18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買受機關名稱或統一編號</a:t>
            </a:r>
            <a:r>
              <a:rPr lang="en-US" altLang="zh-TW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受補助之社區發展協會統編</a:t>
            </a:r>
            <a:r>
              <a:rPr lang="en-US" altLang="zh-TW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5" name="標題 3"/>
          <p:cNvSpPr txBox="1">
            <a:spLocks/>
          </p:cNvSpPr>
          <p:nvPr/>
        </p:nvSpPr>
        <p:spPr>
          <a:xfrm>
            <a:off x="1646382" y="1247550"/>
            <a:ext cx="5334909" cy="1326126"/>
          </a:xfrm>
          <a:prstGeom prst="rect">
            <a:avLst/>
          </a:prstGeom>
          <a:noFill/>
          <a:ln>
            <a:noFill/>
          </a:ln>
        </p:spPr>
        <p:txBody>
          <a:bodyPr wrap="square" lIns="137138" tIns="137138" rIns="137138" bIns="13713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+mn-ea"/>
                <a:ea typeface="+mn-ea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defTabSz="685800"/>
            <a:r>
              <a:rPr lang="zh-TW" alt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統一發票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0AB31BC4-387D-43B8-91D2-346D6F79914A}"/>
              </a:ext>
            </a:extLst>
          </p:cNvPr>
          <p:cNvSpPr txBox="1"/>
          <p:nvPr/>
        </p:nvSpPr>
        <p:spPr>
          <a:xfrm>
            <a:off x="1329535" y="349655"/>
            <a:ext cx="7281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發票</a:t>
            </a:r>
          </a:p>
        </p:txBody>
      </p:sp>
      <p:grpSp>
        <p:nvGrpSpPr>
          <p:cNvPr id="2" name="组合 13">
            <a:extLst>
              <a:ext uri="{FF2B5EF4-FFF2-40B4-BE49-F238E27FC236}">
                <a16:creationId xmlns:a16="http://schemas.microsoft.com/office/drawing/2014/main" id="{DA2E4267-D274-D259-CC05-116F59941830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6" name="矩形 16">
              <a:extLst>
                <a:ext uri="{FF2B5EF4-FFF2-40B4-BE49-F238E27FC236}">
                  <a16:creationId xmlns:a16="http://schemas.microsoft.com/office/drawing/2014/main" id="{A2BC93E1-45F9-DC25-C26A-C996F5C8980B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任意多边形 15">
              <a:extLst>
                <a:ext uri="{FF2B5EF4-FFF2-40B4-BE49-F238E27FC236}">
                  <a16:creationId xmlns:a16="http://schemas.microsoft.com/office/drawing/2014/main" id="{0342BF20-3A5C-7E15-4E2A-3DDA62F55745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椭圆 13">
              <a:extLst>
                <a:ext uri="{FF2B5EF4-FFF2-40B4-BE49-F238E27FC236}">
                  <a16:creationId xmlns:a16="http://schemas.microsoft.com/office/drawing/2014/main" id="{1953231F-0BE7-13B3-CB38-B4B2E920B6A6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5672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3"/>
          <p:cNvSpPr>
            <a:spLocks noGrp="1"/>
          </p:cNvSpPr>
          <p:nvPr>
            <p:ph type="title"/>
          </p:nvPr>
        </p:nvSpPr>
        <p:spPr>
          <a:xfrm>
            <a:off x="1365572" y="1195406"/>
            <a:ext cx="5942486" cy="1988345"/>
          </a:xfrm>
        </p:spPr>
        <p:txBody>
          <a:bodyPr/>
          <a:lstStyle/>
          <a:p>
            <a:r>
              <a:rPr lang="zh-TW" alt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收銀機統一發票</a:t>
            </a:r>
          </a:p>
        </p:txBody>
      </p:sp>
      <p:sp>
        <p:nvSpPr>
          <p:cNvPr id="15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7166224" y="9558598"/>
            <a:ext cx="1025009" cy="547688"/>
          </a:xfrm>
        </p:spPr>
        <p:txBody>
          <a:bodyPr/>
          <a:lstStyle/>
          <a:p>
            <a:pPr defTabSz="685800"/>
            <a:fld id="{DB32BDC8-903B-471A-81FF-E88D4F9A04F4}" type="slidenum">
              <a:rPr lang="zh-TW" altLang="en-US" sz="270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pPr defTabSz="685800"/>
              <a:t>17</a:t>
            </a:fld>
            <a:endParaRPr lang="zh-TW" altLang="en-US" sz="27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3"/>
          <a:stretch/>
        </p:blipFill>
        <p:spPr bwMode="auto">
          <a:xfrm>
            <a:off x="7199786" y="1365545"/>
            <a:ext cx="3002307" cy="8900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直線圖說文字 2 9"/>
          <p:cNvSpPr/>
          <p:nvPr/>
        </p:nvSpPr>
        <p:spPr>
          <a:xfrm>
            <a:off x="2771292" y="2755912"/>
            <a:ext cx="3888432" cy="1477328"/>
          </a:xfrm>
          <a:prstGeom prst="borderCallout2">
            <a:avLst>
              <a:gd name="adj1" fmla="val 48755"/>
              <a:gd name="adj2" fmla="val 100364"/>
              <a:gd name="adj3" fmla="val 86922"/>
              <a:gd name="adj4" fmla="val 107163"/>
              <a:gd name="adj5" fmla="val 86913"/>
              <a:gd name="adj6" fmla="val 122124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 defTabSz="685800" eaLnBrk="0" hangingPunct="0"/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如未有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廠商名稱、統一編號及地址者，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應加蓋統一發票專用章</a:t>
            </a:r>
            <a:endParaRPr lang="zh-TW" altLang="en-US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</p:txBody>
      </p:sp>
      <p:sp>
        <p:nvSpPr>
          <p:cNvPr id="12" name="直線圖說文字 2 11"/>
          <p:cNvSpPr/>
          <p:nvPr/>
        </p:nvSpPr>
        <p:spPr>
          <a:xfrm>
            <a:off x="2771292" y="5769791"/>
            <a:ext cx="3888432" cy="4016484"/>
          </a:xfrm>
          <a:prstGeom prst="borderCallout2">
            <a:avLst>
              <a:gd name="adj1" fmla="val 252"/>
              <a:gd name="adj2" fmla="val 90092"/>
              <a:gd name="adj3" fmla="val -16225"/>
              <a:gd name="adj4" fmla="val 90559"/>
              <a:gd name="adj5" fmla="val -41542"/>
              <a:gd name="adj6" fmla="val 120108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marL="514350" indent="-514350" algn="just" defTabSz="685800" eaLnBrk="0" hangingPunct="0">
              <a:spcAft>
                <a:spcPts val="900"/>
              </a:spcAft>
              <a:buFont typeface="Wingdings" pitchFamily="2" charset="2"/>
              <a:buChar char="n"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應請廠商輸入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受補助單位統一編號。</a:t>
            </a:r>
            <a:endParaRPr lang="en-US" altLang="zh-TW" sz="3000" b="1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  <a:p>
            <a:pPr marL="514350" indent="-514350" algn="just" defTabSz="685800" eaLnBrk="0" hangingPunct="0">
              <a:spcAft>
                <a:spcPts val="900"/>
              </a:spcAft>
              <a:buFont typeface="Wingdings" pitchFamily="2" charset="2"/>
              <a:buChar char="n"/>
            </a:pP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缺漏者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得由經手人於發票上自行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加註並簽名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。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  <a:p>
            <a:pPr marL="514350" indent="-514350" algn="just" defTabSz="685800" eaLnBrk="0" hangingPunct="0">
              <a:spcAft>
                <a:spcPts val="900"/>
              </a:spcAft>
              <a:buFont typeface="Wingdings" pitchFamily="2" charset="2"/>
              <a:buChar char="n"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若編號輸入錯誤，則需退請廠商另行開立。</a:t>
            </a:r>
          </a:p>
        </p:txBody>
      </p:sp>
      <p:sp>
        <p:nvSpPr>
          <p:cNvPr id="14" name="直線圖說文字 2 13"/>
          <p:cNvSpPr/>
          <p:nvPr/>
        </p:nvSpPr>
        <p:spPr>
          <a:xfrm>
            <a:off x="10914425" y="1660256"/>
            <a:ext cx="4328501" cy="553998"/>
          </a:xfrm>
          <a:prstGeom prst="borderCallout2">
            <a:avLst>
              <a:gd name="adj1" fmla="val 102937"/>
              <a:gd name="adj2" fmla="val 8028"/>
              <a:gd name="adj3" fmla="val 159793"/>
              <a:gd name="adj4" fmla="val -3372"/>
              <a:gd name="adj5" fmla="val 159810"/>
              <a:gd name="adj6" fmla="val -25624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最遲為</a:t>
            </a:r>
            <a:r>
              <a:rPr lang="en-US" altLang="zh-TW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直線圖說文字 2 15"/>
          <p:cNvSpPr/>
          <p:nvPr/>
        </p:nvSpPr>
        <p:spPr>
          <a:xfrm>
            <a:off x="11281563" y="4279406"/>
            <a:ext cx="4644516" cy="4154984"/>
          </a:xfrm>
          <a:prstGeom prst="borderCallout2">
            <a:avLst>
              <a:gd name="adj1" fmla="val 56142"/>
              <a:gd name="adj2" fmla="val 74"/>
              <a:gd name="adj3" fmla="val 57858"/>
              <a:gd name="adj4" fmla="val -11056"/>
              <a:gd name="adj5" fmla="val 93827"/>
              <a:gd name="adj6" fmla="val -35853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品名得以清單或文件佐證者，免逐項記明。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</a:p>
          <a:p>
            <a:pPr algn="just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如僅列貨品代號者，應由經手人以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原子筆填寫，加註貨品名稱，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並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簽名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或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蓋章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27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（未註明者，該項費用不予核銷）</a:t>
            </a:r>
            <a:endParaRPr lang="en-US" altLang="zh-TW" sz="27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15808" y="3955368"/>
            <a:ext cx="2376264" cy="540060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 rot="667976">
            <a:off x="8501144" y="7585092"/>
            <a:ext cx="1754981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zh-TW" altLang="en-US" sz="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林〇〇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9A99964A-A22F-437E-8596-66CCD4955FB7}"/>
              </a:ext>
            </a:extLst>
          </p:cNvPr>
          <p:cNvSpPr txBox="1"/>
          <p:nvPr/>
        </p:nvSpPr>
        <p:spPr>
          <a:xfrm>
            <a:off x="1329535" y="349655"/>
            <a:ext cx="7281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發票</a:t>
            </a:r>
          </a:p>
        </p:txBody>
      </p:sp>
      <p:grpSp>
        <p:nvGrpSpPr>
          <p:cNvPr id="2" name="组合 13">
            <a:extLst>
              <a:ext uri="{FF2B5EF4-FFF2-40B4-BE49-F238E27FC236}">
                <a16:creationId xmlns:a16="http://schemas.microsoft.com/office/drawing/2014/main" id="{1AB8BB55-5732-EC90-B2F7-C169C248DBC8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3" name="矩形 16">
              <a:extLst>
                <a:ext uri="{FF2B5EF4-FFF2-40B4-BE49-F238E27FC236}">
                  <a16:creationId xmlns:a16="http://schemas.microsoft.com/office/drawing/2014/main" id="{D47ABBD4-182D-5B54-B2A9-C9C8FB89A5D3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" name="任意多边形 15">
              <a:extLst>
                <a:ext uri="{FF2B5EF4-FFF2-40B4-BE49-F238E27FC236}">
                  <a16:creationId xmlns:a16="http://schemas.microsoft.com/office/drawing/2014/main" id="{818F45FF-9714-F8D0-8840-E6B63EE46614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椭圆 13">
              <a:extLst>
                <a:ext uri="{FF2B5EF4-FFF2-40B4-BE49-F238E27FC236}">
                  <a16:creationId xmlns:a16="http://schemas.microsoft.com/office/drawing/2014/main" id="{B8A1FB67-E7EC-9655-B7D9-10D2A25EE574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36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3"/>
          <p:cNvSpPr txBox="1">
            <a:spLocks/>
          </p:cNvSpPr>
          <p:nvPr/>
        </p:nvSpPr>
        <p:spPr>
          <a:xfrm>
            <a:off x="1563830" y="1168250"/>
            <a:ext cx="5221115" cy="1080120"/>
          </a:xfrm>
          <a:prstGeom prst="rect">
            <a:avLst/>
          </a:prstGeom>
          <a:noFill/>
          <a:ln>
            <a:noFill/>
          </a:ln>
        </p:spPr>
        <p:txBody>
          <a:bodyPr wrap="square" lIns="137138" tIns="137138" rIns="137138" bIns="13713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+mn-ea"/>
                <a:ea typeface="+mn-ea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defTabSz="685800"/>
            <a:r>
              <a:rPr lang="zh-TW" alt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紙本電子發票</a:t>
            </a:r>
          </a:p>
        </p:txBody>
      </p:sp>
      <p:sp>
        <p:nvSpPr>
          <p:cNvPr id="10" name="內容版面配置區 12"/>
          <p:cNvSpPr txBox="1">
            <a:spLocks/>
          </p:cNvSpPr>
          <p:nvPr/>
        </p:nvSpPr>
        <p:spPr>
          <a:xfrm>
            <a:off x="2842766" y="3690509"/>
            <a:ext cx="6480720" cy="5130569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236FBB"/>
              </a:buClr>
              <a:buSzPct val="70000"/>
              <a:buFont typeface="Wingdings" pitchFamily="2" charset="2"/>
              <a:buChar char="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9575" indent="-409575" algn="just" defTabSz="685800" eaLnBrk="1" hangingPunct="1">
              <a:spcBef>
                <a:spcPts val="900"/>
              </a:spcBef>
              <a:buClr>
                <a:srgbClr val="008000"/>
              </a:buClr>
              <a:buFont typeface="Wingdings" pitchFamily="2" charset="2"/>
              <a:buChar char="n"/>
              <a:defRPr/>
            </a:pPr>
            <a:r>
              <a:rPr lang="zh-TW" altLang="en-US" sz="42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為避免熱感印紙之文字資訊無法長時間保存</a:t>
            </a:r>
            <a:r>
              <a:rPr lang="en-US" altLang="zh-TW" sz="42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...</a:t>
            </a:r>
          </a:p>
          <a:p>
            <a:pPr marL="0" indent="0" algn="just" defTabSz="685800" eaLnBrk="1" hangingPunct="1">
              <a:spcBef>
                <a:spcPts val="900"/>
              </a:spcBef>
              <a:buClr>
                <a:srgbClr val="3A81BA"/>
              </a:buClr>
              <a:buNone/>
              <a:defRPr/>
            </a:pPr>
            <a:endParaRPr lang="en-US" altLang="zh-TW" sz="135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just" defTabSz="685800" eaLnBrk="1" hangingPunct="1">
              <a:spcBef>
                <a:spcPts val="900"/>
              </a:spcBef>
              <a:buClr>
                <a:srgbClr val="008000"/>
              </a:buClr>
              <a:buNone/>
              <a:defRPr/>
            </a:pPr>
            <a:r>
              <a:rPr lang="zh-TW" altLang="en-US" sz="36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建議於發票或支出憑證黏存單上，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註記統一發票字軌號碼</a:t>
            </a:r>
            <a:r>
              <a:rPr lang="zh-TW" altLang="en-US" sz="36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，或影印統一發票，俾利模糊時，查考之用。</a:t>
            </a:r>
            <a:endParaRPr lang="en-US" altLang="zh-TW" sz="36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92907" indent="-392907" algn="just" defTabSz="685800" eaLnBrk="1" hangingPunct="1">
              <a:spcBef>
                <a:spcPts val="900"/>
              </a:spcBef>
              <a:buClr>
                <a:srgbClr val="3A81BA"/>
              </a:buClr>
              <a:buFont typeface="+mj-lt"/>
              <a:buAutoNum type="arabicPeriod"/>
              <a:defRPr/>
            </a:pPr>
            <a:endParaRPr lang="zh-TW" altLang="en-US" sz="36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146" name="Picture 2" descr="相關圖片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3" t="-939" r="60890" b="2582"/>
          <a:stretch/>
        </p:blipFill>
        <p:spPr bwMode="auto">
          <a:xfrm>
            <a:off x="10116110" y="0"/>
            <a:ext cx="5434073" cy="989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10656168" y="1903140"/>
            <a:ext cx="4320480" cy="648072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48156" y="3154040"/>
            <a:ext cx="4536504" cy="324036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440144" y="5575550"/>
            <a:ext cx="4644516" cy="2268252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直線圖說文字 2 15"/>
          <p:cNvSpPr/>
          <p:nvPr/>
        </p:nvSpPr>
        <p:spPr>
          <a:xfrm>
            <a:off x="6439118" y="2359580"/>
            <a:ext cx="3456384" cy="1015663"/>
          </a:xfrm>
          <a:prstGeom prst="borderCallout2">
            <a:avLst>
              <a:gd name="adj1" fmla="val 44574"/>
              <a:gd name="adj2" fmla="val 100918"/>
              <a:gd name="adj3" fmla="val 45440"/>
              <a:gd name="adj4" fmla="val 116399"/>
              <a:gd name="adj5" fmla="val 86694"/>
              <a:gd name="adj6" fmla="val 120161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 defTabSz="685800" eaLnBrk="0" hangingPunct="0"/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買賣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雙方統一編號</a:t>
            </a:r>
            <a:endParaRPr lang="en-US" altLang="zh-TW" sz="3000" b="1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  <a:p>
            <a:pPr algn="just" defTabSz="685800" eaLnBrk="0" hangingPunct="0"/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買方為受補助單位</a:t>
            </a:r>
            <a:endParaRPr lang="zh-TW" altLang="en-US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</p:txBody>
      </p:sp>
      <p:sp>
        <p:nvSpPr>
          <p:cNvPr id="17" name="直線圖說文字 2 16"/>
          <p:cNvSpPr/>
          <p:nvPr/>
        </p:nvSpPr>
        <p:spPr>
          <a:xfrm>
            <a:off x="4931532" y="9247957"/>
            <a:ext cx="4968552" cy="553998"/>
          </a:xfrm>
          <a:prstGeom prst="borderCallout2">
            <a:avLst>
              <a:gd name="adj1" fmla="val 44574"/>
              <a:gd name="adj2" fmla="val 100918"/>
              <a:gd name="adj3" fmla="val 61837"/>
              <a:gd name="adj4" fmla="val 116411"/>
              <a:gd name="adj5" fmla="val 64169"/>
              <a:gd name="adj6" fmla="val 151790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 defTabSz="685800" eaLnBrk="0" hangingPunct="0"/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建議註記</a:t>
            </a:r>
            <a:r>
              <a:rPr lang="zh-TW" altLang="en-US" sz="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統一發票字軌號碼</a:t>
            </a:r>
          </a:p>
        </p:txBody>
      </p:sp>
      <p:sp>
        <p:nvSpPr>
          <p:cNvPr id="18" name="直線圖說文字 2 17"/>
          <p:cNvSpPr/>
          <p:nvPr/>
        </p:nvSpPr>
        <p:spPr>
          <a:xfrm>
            <a:off x="5453322" y="7951813"/>
            <a:ext cx="4428492" cy="553998"/>
          </a:xfrm>
          <a:prstGeom prst="borderCallout2">
            <a:avLst>
              <a:gd name="adj1" fmla="val 48510"/>
              <a:gd name="adj2" fmla="val 99864"/>
              <a:gd name="adj3" fmla="val 45947"/>
              <a:gd name="adj4" fmla="val 184313"/>
              <a:gd name="adj5" fmla="val -26408"/>
              <a:gd name="adj6" fmla="val 184155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defTabSz="685800" eaLnBrk="0" hangingPunct="0"/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「交易明細」亦須附上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12384360" y="9247958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TW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AA-00000001</a:t>
            </a:r>
            <a:endParaRPr lang="zh-TW" altLang="en-US" sz="3600" b="1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</p:txBody>
      </p:sp>
      <p:sp>
        <p:nvSpPr>
          <p:cNvPr id="13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7054809" y="9622184"/>
            <a:ext cx="1025009" cy="547688"/>
          </a:xfrm>
        </p:spPr>
        <p:txBody>
          <a:bodyPr/>
          <a:lstStyle/>
          <a:p>
            <a:pPr defTabSz="685800"/>
            <a:fld id="{DB32BDC8-903B-471A-81FF-E88D4F9A04F4}" type="slidenum">
              <a:rPr lang="zh-TW" altLang="en-US" sz="270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pPr defTabSz="685800"/>
              <a:t>18</a:t>
            </a:fld>
            <a:endParaRPr lang="zh-TW" altLang="en-US" sz="27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B43A9930-9937-4162-B175-AE920A66E615}"/>
              </a:ext>
            </a:extLst>
          </p:cNvPr>
          <p:cNvSpPr txBox="1"/>
          <p:nvPr/>
        </p:nvSpPr>
        <p:spPr>
          <a:xfrm>
            <a:off x="1329535" y="349655"/>
            <a:ext cx="7281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發票</a:t>
            </a:r>
          </a:p>
        </p:txBody>
      </p:sp>
      <p:grpSp>
        <p:nvGrpSpPr>
          <p:cNvPr id="3" name="组合 13">
            <a:extLst>
              <a:ext uri="{FF2B5EF4-FFF2-40B4-BE49-F238E27FC236}">
                <a16:creationId xmlns:a16="http://schemas.microsoft.com/office/drawing/2014/main" id="{4605D8F7-C2F8-94DC-16DA-4F59932F2C77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4" name="矩形 16">
              <a:extLst>
                <a:ext uri="{FF2B5EF4-FFF2-40B4-BE49-F238E27FC236}">
                  <a16:creationId xmlns:a16="http://schemas.microsoft.com/office/drawing/2014/main" id="{DBE1E196-99E0-E192-AE99-6EF6D9572F08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任意多边形 15">
              <a:extLst>
                <a:ext uri="{FF2B5EF4-FFF2-40B4-BE49-F238E27FC236}">
                  <a16:creationId xmlns:a16="http://schemas.microsoft.com/office/drawing/2014/main" id="{365516F0-8326-AE09-5FD5-FE40BFFFB9CF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13">
              <a:extLst>
                <a:ext uri="{FF2B5EF4-FFF2-40B4-BE49-F238E27FC236}">
                  <a16:creationId xmlns:a16="http://schemas.microsoft.com/office/drawing/2014/main" id="{93F9494F-E90B-2714-25C0-062445DD32AF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634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相關圖片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3" t="-939" r="60890" b="2582"/>
          <a:stretch/>
        </p:blipFill>
        <p:spPr bwMode="auto">
          <a:xfrm>
            <a:off x="10116110" y="0"/>
            <a:ext cx="5434073" cy="989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7054809" y="9622184"/>
            <a:ext cx="1025009" cy="547688"/>
          </a:xfrm>
        </p:spPr>
        <p:txBody>
          <a:bodyPr/>
          <a:lstStyle/>
          <a:p>
            <a:pPr defTabSz="685800"/>
            <a:fld id="{DB32BDC8-903B-471A-81FF-E88D4F9A04F4}" type="slidenum">
              <a:rPr lang="zh-TW" altLang="en-US" sz="270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pPr defTabSz="685800"/>
              <a:t>19</a:t>
            </a:fld>
            <a:endParaRPr lang="zh-TW" altLang="en-US" sz="27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1180216" y="3760059"/>
            <a:ext cx="7310438" cy="4848225"/>
          </a:xfrm>
        </p:spPr>
        <p:txBody>
          <a:bodyPr>
            <a:noAutofit/>
          </a:bodyPr>
          <a:lstStyle/>
          <a:p>
            <a:pPr>
              <a:lnSpc>
                <a:spcPts val="5400"/>
              </a:lnSpc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統一發票如採電子發票開立者，依電子發票實施作業要點規定由營業人提供或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機關自行下載列印之電子發票證明聯，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均得作為支出憑證。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3"/>
          <p:cNvSpPr txBox="1">
            <a:spLocks/>
          </p:cNvSpPr>
          <p:nvPr/>
        </p:nvSpPr>
        <p:spPr>
          <a:xfrm>
            <a:off x="1329535" y="1188101"/>
            <a:ext cx="7309643" cy="1150163"/>
          </a:xfrm>
          <a:prstGeom prst="rect">
            <a:avLst/>
          </a:prstGeom>
          <a:noFill/>
          <a:ln>
            <a:noFill/>
          </a:ln>
        </p:spPr>
        <p:txBody>
          <a:bodyPr wrap="square" lIns="137138" tIns="137138" rIns="137138" bIns="13713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+mn-ea"/>
                <a:ea typeface="+mn-ea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defTabSz="685800"/>
            <a:r>
              <a:rPr lang="zh-TW" alt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自行下載列印的發票</a:t>
            </a:r>
          </a:p>
        </p:txBody>
      </p:sp>
      <p:sp>
        <p:nvSpPr>
          <p:cNvPr id="7" name="直線圖說文字 2 6"/>
          <p:cNvSpPr/>
          <p:nvPr/>
        </p:nvSpPr>
        <p:spPr>
          <a:xfrm>
            <a:off x="6335688" y="2490336"/>
            <a:ext cx="3456384" cy="1015663"/>
          </a:xfrm>
          <a:prstGeom prst="borderCallout2">
            <a:avLst>
              <a:gd name="adj1" fmla="val 44574"/>
              <a:gd name="adj2" fmla="val 100918"/>
              <a:gd name="adj3" fmla="val 62474"/>
              <a:gd name="adj4" fmla="val 112910"/>
              <a:gd name="adj5" fmla="val 86694"/>
              <a:gd name="adj6" fmla="val 122778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 defTabSz="685800" eaLnBrk="0" hangingPunct="0"/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買賣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雙方統一編號</a:t>
            </a:r>
            <a:endParaRPr lang="en-US" altLang="zh-TW" sz="3000" b="1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  <a:p>
            <a:pPr algn="just" defTabSz="685800" eaLnBrk="0" hangingPunct="0"/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買方為受補助單位</a:t>
            </a:r>
            <a:endParaRPr lang="zh-TW" altLang="en-US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</p:txBody>
      </p:sp>
      <p:sp>
        <p:nvSpPr>
          <p:cNvPr id="9" name="直線圖說文字 2 8"/>
          <p:cNvSpPr/>
          <p:nvPr/>
        </p:nvSpPr>
        <p:spPr>
          <a:xfrm>
            <a:off x="5263007" y="8599885"/>
            <a:ext cx="4428492" cy="553998"/>
          </a:xfrm>
          <a:prstGeom prst="borderCallout2">
            <a:avLst>
              <a:gd name="adj1" fmla="val 48510"/>
              <a:gd name="adj2" fmla="val 99864"/>
              <a:gd name="adj3" fmla="val 45947"/>
              <a:gd name="adj4" fmla="val 184313"/>
              <a:gd name="adj5" fmla="val -131504"/>
              <a:gd name="adj6" fmla="val 184138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defTabSz="685800" eaLnBrk="0" hangingPunct="0"/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「交易明細」亦須附上</a:t>
            </a:r>
          </a:p>
        </p:txBody>
      </p:sp>
      <p:sp>
        <p:nvSpPr>
          <p:cNvPr id="14" name="矩形 13"/>
          <p:cNvSpPr/>
          <p:nvPr/>
        </p:nvSpPr>
        <p:spPr>
          <a:xfrm>
            <a:off x="10548156" y="3154040"/>
            <a:ext cx="4536504" cy="324036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440144" y="5575550"/>
            <a:ext cx="4644516" cy="2268252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0FD90CA-7BEF-4A5E-95DE-22AB59400018}"/>
              </a:ext>
            </a:extLst>
          </p:cNvPr>
          <p:cNvSpPr txBox="1"/>
          <p:nvPr/>
        </p:nvSpPr>
        <p:spPr>
          <a:xfrm>
            <a:off x="1329535" y="259291"/>
            <a:ext cx="7281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發票</a:t>
            </a:r>
          </a:p>
        </p:txBody>
      </p:sp>
      <p:grpSp>
        <p:nvGrpSpPr>
          <p:cNvPr id="2" name="组合 13">
            <a:extLst>
              <a:ext uri="{FF2B5EF4-FFF2-40B4-BE49-F238E27FC236}">
                <a16:creationId xmlns:a16="http://schemas.microsoft.com/office/drawing/2014/main" id="{48916946-C3C2-6073-A66D-D89240C43589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6" name="矩形 16">
              <a:extLst>
                <a:ext uri="{FF2B5EF4-FFF2-40B4-BE49-F238E27FC236}">
                  <a16:creationId xmlns:a16="http://schemas.microsoft.com/office/drawing/2014/main" id="{60BB0434-2FF0-960B-2131-AF0983952E11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任意多边形 15">
              <a:extLst>
                <a:ext uri="{FF2B5EF4-FFF2-40B4-BE49-F238E27FC236}">
                  <a16:creationId xmlns:a16="http://schemas.microsoft.com/office/drawing/2014/main" id="{AB5137A0-FC4B-3F15-0217-38DDCF989CD8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椭圆 13">
              <a:extLst>
                <a:ext uri="{FF2B5EF4-FFF2-40B4-BE49-F238E27FC236}">
                  <a16:creationId xmlns:a16="http://schemas.microsoft.com/office/drawing/2014/main" id="{3363AA5B-5B50-AD41-4857-BD39E08836E5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9165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3"/>
          <p:cNvSpPr>
            <a:spLocks noGrp="1"/>
          </p:cNvSpPr>
          <p:nvPr>
            <p:ph type="title"/>
          </p:nvPr>
        </p:nvSpPr>
        <p:spPr>
          <a:xfrm>
            <a:off x="1390967" y="1392464"/>
            <a:ext cx="4860960" cy="1988345"/>
          </a:xfrm>
        </p:spPr>
        <p:txBody>
          <a:bodyPr/>
          <a:lstStyle/>
          <a:p>
            <a:r>
              <a:rPr lang="zh-TW" alt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二聯式發票</a:t>
            </a:r>
          </a:p>
        </p:txBody>
      </p:sp>
      <p:sp>
        <p:nvSpPr>
          <p:cNvPr id="1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7016206" y="9586027"/>
            <a:ext cx="1025009" cy="547688"/>
          </a:xfrm>
        </p:spPr>
        <p:txBody>
          <a:bodyPr/>
          <a:lstStyle/>
          <a:p>
            <a:pPr defTabSz="685800"/>
            <a:fld id="{DB32BDC8-903B-471A-81FF-E88D4F9A04F4}" type="slidenum">
              <a:rPr lang="zh-TW" altLang="en-US" sz="270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pPr defTabSz="685800"/>
              <a:t>20</a:t>
            </a:fld>
            <a:endParaRPr lang="zh-TW" altLang="en-US" sz="27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697" y="4597620"/>
            <a:ext cx="7452828" cy="472825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直線圖說文字 2 3"/>
          <p:cNvSpPr/>
          <p:nvPr/>
        </p:nvSpPr>
        <p:spPr>
          <a:xfrm>
            <a:off x="3055926" y="4608576"/>
            <a:ext cx="4644516" cy="1015663"/>
          </a:xfrm>
          <a:prstGeom prst="borderCallout2">
            <a:avLst>
              <a:gd name="adj1" fmla="val 51761"/>
              <a:gd name="adj2" fmla="val 99860"/>
              <a:gd name="adj3" fmla="val 52489"/>
              <a:gd name="adj4" fmla="val 108445"/>
              <a:gd name="adj5" fmla="val 76797"/>
              <a:gd name="adj6" fmla="val 133633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defTabSz="685800"/>
            <a:r>
              <a:rPr lang="zh-TW" altLang="en-US" sz="3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買受人</a:t>
            </a:r>
            <a:r>
              <a:rPr lang="en-US" altLang="zh-TW" sz="3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3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務必填寫</a:t>
            </a:r>
            <a:r>
              <a:rPr lang="en-US" altLang="zh-TW" sz="3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3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：</a:t>
            </a:r>
            <a:br>
              <a:rPr lang="en-US" altLang="zh-TW" sz="3000" b="1" dirty="0">
                <a:solidFill>
                  <a:srgbClr val="0033CC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3000" b="1" dirty="0">
                <a:solidFill>
                  <a:srgbClr val="0033CC"/>
                </a:solidFill>
                <a:latin typeface="微軟正黑體" pitchFamily="34" charset="-120"/>
                <a:ea typeface="微軟正黑體" pitchFamily="34" charset="-120"/>
              </a:rPr>
              <a:t>受補助單位全銜</a:t>
            </a:r>
          </a:p>
        </p:txBody>
      </p:sp>
      <p:sp>
        <p:nvSpPr>
          <p:cNvPr id="26" name="矩形 25"/>
          <p:cNvSpPr/>
          <p:nvPr/>
        </p:nvSpPr>
        <p:spPr>
          <a:xfrm>
            <a:off x="3055926" y="6747072"/>
            <a:ext cx="4644516" cy="1477328"/>
          </a:xfrm>
          <a:prstGeom prst="rect">
            <a:avLst/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總價應用大寫數字書寫，</a:t>
            </a:r>
            <a:r>
              <a:rPr lang="zh-TW" altLang="en-US" sz="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如有錯誤或塗改必須重新開立發票</a:t>
            </a:r>
            <a:endParaRPr lang="en-US" altLang="zh-TW" sz="3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直線圖說文字 2 8"/>
          <p:cNvSpPr/>
          <p:nvPr/>
        </p:nvSpPr>
        <p:spPr>
          <a:xfrm>
            <a:off x="4803412" y="8823878"/>
            <a:ext cx="2897033" cy="553998"/>
          </a:xfrm>
          <a:prstGeom prst="borderCallout2">
            <a:avLst>
              <a:gd name="adj1" fmla="val 98282"/>
              <a:gd name="adj2" fmla="val 100483"/>
              <a:gd name="adj3" fmla="val 99010"/>
              <a:gd name="adj4" fmla="val 271273"/>
              <a:gd name="adj5" fmla="val 51422"/>
              <a:gd name="adj6" fmla="val 323695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應檢送</a:t>
            </a:r>
            <a:r>
              <a:rPr lang="zh-TW" altLang="en-US" sz="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收執聯</a:t>
            </a:r>
            <a:endParaRPr lang="en-US" altLang="zh-TW" sz="30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926954" y="9031932"/>
            <a:ext cx="1659966" cy="27248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直線圖說文字 2 10"/>
          <p:cNvSpPr/>
          <p:nvPr/>
        </p:nvSpPr>
        <p:spPr>
          <a:xfrm>
            <a:off x="5244432" y="3327457"/>
            <a:ext cx="5184576" cy="553998"/>
          </a:xfrm>
          <a:prstGeom prst="borderCallout2">
            <a:avLst>
              <a:gd name="adj1" fmla="val 95087"/>
              <a:gd name="adj2" fmla="val 77518"/>
              <a:gd name="adj3" fmla="val 136684"/>
              <a:gd name="adj4" fmla="val 87223"/>
              <a:gd name="adj5" fmla="val 324414"/>
              <a:gd name="adj6" fmla="val 144471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最遲為</a:t>
            </a:r>
            <a:r>
              <a:rPr lang="en-US" altLang="zh-TW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直線圖說文字 2 11"/>
          <p:cNvSpPr/>
          <p:nvPr/>
        </p:nvSpPr>
        <p:spPr>
          <a:xfrm>
            <a:off x="11540323" y="3603370"/>
            <a:ext cx="4144205" cy="553998"/>
          </a:xfrm>
          <a:prstGeom prst="borderCallout2">
            <a:avLst>
              <a:gd name="adj1" fmla="val 98281"/>
              <a:gd name="adj2" fmla="val 62355"/>
              <a:gd name="adj3" fmla="val 294766"/>
              <a:gd name="adj4" fmla="val 83053"/>
              <a:gd name="adj5" fmla="val 630598"/>
              <a:gd name="adj6" fmla="val 82902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廠商蓋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統一發票專用章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7" name="肘形接點 26"/>
          <p:cNvCxnSpPr>
            <a:stCxn id="26" idx="3"/>
          </p:cNvCxnSpPr>
          <p:nvPr/>
        </p:nvCxnSpPr>
        <p:spPr>
          <a:xfrm>
            <a:off x="7700442" y="7485736"/>
            <a:ext cx="2376264" cy="114110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>
                <a:lumMod val="7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3464480" y="7345650"/>
            <a:ext cx="1659966" cy="989406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五角星形 2"/>
          <p:cNvSpPr/>
          <p:nvPr/>
        </p:nvSpPr>
        <p:spPr>
          <a:xfrm>
            <a:off x="2766195" y="4229934"/>
            <a:ext cx="579462" cy="502098"/>
          </a:xfrm>
          <a:prstGeom prst="star5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B63051B8-ABEA-40F4-A402-2CC5D694AE4C}"/>
              </a:ext>
            </a:extLst>
          </p:cNvPr>
          <p:cNvSpPr txBox="1"/>
          <p:nvPr/>
        </p:nvSpPr>
        <p:spPr>
          <a:xfrm>
            <a:off x="1329535" y="349655"/>
            <a:ext cx="7281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發票</a:t>
            </a:r>
          </a:p>
        </p:txBody>
      </p:sp>
      <p:grpSp>
        <p:nvGrpSpPr>
          <p:cNvPr id="2" name="组合 13">
            <a:extLst>
              <a:ext uri="{FF2B5EF4-FFF2-40B4-BE49-F238E27FC236}">
                <a16:creationId xmlns:a16="http://schemas.microsoft.com/office/drawing/2014/main" id="{63B15354-FA29-3004-E656-D749CF8E4252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5" name="矩形 16">
              <a:extLst>
                <a:ext uri="{FF2B5EF4-FFF2-40B4-BE49-F238E27FC236}">
                  <a16:creationId xmlns:a16="http://schemas.microsoft.com/office/drawing/2014/main" id="{AACE5661-8E4F-4969-47D1-247685842483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任意多边形 15">
              <a:extLst>
                <a:ext uri="{FF2B5EF4-FFF2-40B4-BE49-F238E27FC236}">
                  <a16:creationId xmlns:a16="http://schemas.microsoft.com/office/drawing/2014/main" id="{D3293D21-661B-A0D0-E03D-3256AB741500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13">
              <a:extLst>
                <a:ext uri="{FF2B5EF4-FFF2-40B4-BE49-F238E27FC236}">
                  <a16:creationId xmlns:a16="http://schemas.microsoft.com/office/drawing/2014/main" id="{52C27AB4-9612-B67D-397A-E8571A69E64D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4027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0303192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6" t="13341" r="5997" b="4264"/>
          <a:stretch/>
        </p:blipFill>
        <p:spPr bwMode="auto">
          <a:xfrm>
            <a:off x="7811612" y="2"/>
            <a:ext cx="8191857" cy="10287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3"/>
          <p:cNvSpPr>
            <a:spLocks noGrp="1"/>
          </p:cNvSpPr>
          <p:nvPr>
            <p:ph type="title"/>
          </p:nvPr>
        </p:nvSpPr>
        <p:spPr>
          <a:xfrm>
            <a:off x="1475862" y="1095569"/>
            <a:ext cx="5271423" cy="1542695"/>
          </a:xfrm>
        </p:spPr>
        <p:txBody>
          <a:bodyPr/>
          <a:lstStyle/>
          <a:p>
            <a:r>
              <a:rPr lang="zh-TW" alt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三聯式發票</a:t>
            </a:r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7067796" y="9739313"/>
            <a:ext cx="1025009" cy="547688"/>
          </a:xfrm>
        </p:spPr>
        <p:txBody>
          <a:bodyPr/>
          <a:lstStyle/>
          <a:p>
            <a:pPr defTabSz="685800"/>
            <a:fld id="{DB32BDC8-903B-471A-81FF-E88D4F9A04F4}" type="slidenum">
              <a:rPr lang="zh-TW" altLang="en-US" sz="270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pPr defTabSz="685800"/>
              <a:t>21</a:t>
            </a:fld>
            <a:endParaRPr lang="zh-TW" altLang="en-US" sz="27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流程圖: 程序 1"/>
          <p:cNvSpPr/>
          <p:nvPr/>
        </p:nvSpPr>
        <p:spPr>
          <a:xfrm>
            <a:off x="2879306" y="5251584"/>
            <a:ext cx="4315605" cy="553998"/>
          </a:xfrm>
          <a:prstGeom prst="flowChartProcess">
            <a:avLst/>
          </a:prstGeom>
          <a:solidFill>
            <a:srgbClr val="EFD1D1"/>
          </a:solidFill>
          <a:ln w="19050">
            <a:solidFill>
              <a:schemeClr val="accent6"/>
            </a:solidFill>
            <a:prstDash val="sysDot"/>
          </a:ln>
        </p:spPr>
        <p:txBody>
          <a:bodyPr wrap="none">
            <a:spAutoFit/>
          </a:bodyPr>
          <a:lstStyle/>
          <a:p>
            <a:pPr defTabSz="685800"/>
            <a:r>
              <a:rPr lang="zh-TW" altLang="en-US" sz="30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第三聯</a:t>
            </a:r>
            <a:r>
              <a:rPr lang="en-US" altLang="zh-TW" sz="30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收執聯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就可以囉</a:t>
            </a:r>
            <a:r>
              <a:rPr lang="en-US" altLang="zh-TW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</a:p>
        </p:txBody>
      </p:sp>
      <p:sp>
        <p:nvSpPr>
          <p:cNvPr id="13" name="矩形 12"/>
          <p:cNvSpPr/>
          <p:nvPr/>
        </p:nvSpPr>
        <p:spPr>
          <a:xfrm>
            <a:off x="7811614" y="6871692"/>
            <a:ext cx="360281" cy="162018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7" name="肘形接點 26"/>
          <p:cNvCxnSpPr/>
          <p:nvPr/>
        </p:nvCxnSpPr>
        <p:spPr>
          <a:xfrm>
            <a:off x="4715511" y="5899589"/>
            <a:ext cx="3096102" cy="2160236"/>
          </a:xfrm>
          <a:prstGeom prst="bentConnector3">
            <a:avLst>
              <a:gd name="adj1" fmla="val -1319"/>
            </a:avLst>
          </a:prstGeom>
          <a:ln w="19050">
            <a:solidFill>
              <a:schemeClr val="accent6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流程圖: 程序 8"/>
          <p:cNvSpPr/>
          <p:nvPr/>
        </p:nvSpPr>
        <p:spPr>
          <a:xfrm>
            <a:off x="2879306" y="2323862"/>
            <a:ext cx="4407938" cy="1015663"/>
          </a:xfrm>
          <a:prstGeom prst="flowChartProcess">
            <a:avLst/>
          </a:prstGeom>
          <a:solidFill>
            <a:srgbClr val="EFD1D1"/>
          </a:solidFill>
          <a:ln w="19050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just" defTabSz="685800"/>
            <a:r>
              <a:rPr lang="en-US" altLang="zh-TW" sz="30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三聯式發票之扣抵聯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無法單獨報支核銷。</a:t>
            </a:r>
          </a:p>
        </p:txBody>
      </p:sp>
      <p:cxnSp>
        <p:nvCxnSpPr>
          <p:cNvPr id="12" name="直線單箭頭接點 11"/>
          <p:cNvCxnSpPr/>
          <p:nvPr/>
        </p:nvCxnSpPr>
        <p:spPr>
          <a:xfrm>
            <a:off x="7287242" y="2875248"/>
            <a:ext cx="378042" cy="0"/>
          </a:xfrm>
          <a:prstGeom prst="straightConnector1">
            <a:avLst/>
          </a:prstGeom>
          <a:ln w="19050">
            <a:solidFill>
              <a:schemeClr val="accent6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80BC50B-F7F4-4DFB-A185-4DE65F66F1CA}"/>
              </a:ext>
            </a:extLst>
          </p:cNvPr>
          <p:cNvSpPr txBox="1"/>
          <p:nvPr/>
        </p:nvSpPr>
        <p:spPr>
          <a:xfrm>
            <a:off x="1329535" y="349655"/>
            <a:ext cx="7281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發票</a:t>
            </a:r>
          </a:p>
        </p:txBody>
      </p:sp>
      <p:grpSp>
        <p:nvGrpSpPr>
          <p:cNvPr id="3" name="组合 13">
            <a:extLst>
              <a:ext uri="{FF2B5EF4-FFF2-40B4-BE49-F238E27FC236}">
                <a16:creationId xmlns:a16="http://schemas.microsoft.com/office/drawing/2014/main" id="{3FFDF348-0434-9C6F-0C69-1681867D8C21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4" name="矩形 16">
              <a:extLst>
                <a:ext uri="{FF2B5EF4-FFF2-40B4-BE49-F238E27FC236}">
                  <a16:creationId xmlns:a16="http://schemas.microsoft.com/office/drawing/2014/main" id="{B9DD8631-CE7E-ADCD-A096-83CB6313794C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任意多边形 15">
              <a:extLst>
                <a:ext uri="{FF2B5EF4-FFF2-40B4-BE49-F238E27FC236}">
                  <a16:creationId xmlns:a16="http://schemas.microsoft.com/office/drawing/2014/main" id="{BA29B34C-5A49-62A8-F295-1403DC022A17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13">
              <a:extLst>
                <a:ext uri="{FF2B5EF4-FFF2-40B4-BE49-F238E27FC236}">
                  <a16:creationId xmlns:a16="http://schemas.microsoft.com/office/drawing/2014/main" id="{8C60D2F5-E98C-F1C2-319A-D512A1590AB8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5167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7062441" y="9616847"/>
            <a:ext cx="1025009" cy="547688"/>
          </a:xfrm>
        </p:spPr>
        <p:txBody>
          <a:bodyPr/>
          <a:lstStyle/>
          <a:p>
            <a:pPr defTabSz="685800"/>
            <a:fld id="{DB32BDC8-903B-471A-81FF-E88D4F9A04F4}" type="slidenum">
              <a:rPr lang="zh-TW" altLang="en-US" sz="270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pPr defTabSz="685800"/>
              <a:t>22</a:t>
            </a:fld>
            <a:endParaRPr lang="zh-TW" altLang="en-US" sz="27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862250" y="2768355"/>
            <a:ext cx="14739938" cy="6655593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收據應記明事項如下：</a:t>
            </a:r>
          </a:p>
          <a:p>
            <a:pPr marL="1073945" indent="-531020">
              <a:spcAft>
                <a:spcPts val="18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買受人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之抬頭。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3945" indent="-531020">
              <a:spcAft>
                <a:spcPts val="18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開立之</a:t>
            </a: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3945" indent="-531020">
              <a:spcAft>
                <a:spcPts val="18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摘要（</a:t>
            </a: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品名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）及</a:t>
            </a: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總價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3945" indent="-531020">
              <a:spcAft>
                <a:spcPts val="18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合計之中文大寫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數額。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3945" indent="-531020">
              <a:lnSpc>
                <a:spcPts val="3900"/>
              </a:lnSpc>
              <a:spcAft>
                <a:spcPts val="1800"/>
              </a:spcAft>
              <a:buClr>
                <a:srgbClr val="008000"/>
              </a:buClr>
              <a:buFont typeface="+mj-lt"/>
              <a:buAutoNum type="arabicPeriod"/>
            </a:pPr>
            <a:r>
              <a:rPr lang="zh-TW" altLang="en-US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店章或受領人簽章</a:t>
            </a:r>
            <a:br>
              <a:rPr lang="en-US" altLang="zh-TW" sz="36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收據除個人及非營利之團體開立者，均應蓋店章。</a:t>
            </a:r>
            <a:br>
              <a:rPr lang="en-US" altLang="zh-TW" sz="3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受領人如為個人者</a:t>
            </a:r>
            <a:r>
              <a:rPr lang="en-US" altLang="zh-TW" sz="3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非薪資所得</a:t>
            </a:r>
            <a:r>
              <a:rPr lang="en-US" altLang="zh-TW" sz="3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，除應填列受領人姓名、地址、國民身分證字號外，並應由受領人親自簽名或蓋章。</a:t>
            </a:r>
          </a:p>
        </p:txBody>
      </p:sp>
      <p:sp>
        <p:nvSpPr>
          <p:cNvPr id="5" name="標題 3"/>
          <p:cNvSpPr txBox="1">
            <a:spLocks/>
          </p:cNvSpPr>
          <p:nvPr/>
        </p:nvSpPr>
        <p:spPr>
          <a:xfrm>
            <a:off x="1615558" y="1255463"/>
            <a:ext cx="11053763" cy="1714500"/>
          </a:xfrm>
          <a:prstGeom prst="rect">
            <a:avLst/>
          </a:prstGeom>
          <a:noFill/>
          <a:ln>
            <a:noFill/>
          </a:ln>
        </p:spPr>
        <p:txBody>
          <a:bodyPr wrap="square" lIns="137138" tIns="137138" rIns="137138" bIns="13713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+mn-ea"/>
                <a:ea typeface="+mn-ea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defTabSz="685800"/>
            <a:r>
              <a:rPr lang="zh-TW" alt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普通收據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AA2FA52-83BF-46A4-B083-D75324D8A9DB}"/>
              </a:ext>
            </a:extLst>
          </p:cNvPr>
          <p:cNvSpPr txBox="1"/>
          <p:nvPr/>
        </p:nvSpPr>
        <p:spPr>
          <a:xfrm>
            <a:off x="1329535" y="349655"/>
            <a:ext cx="7281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收據</a:t>
            </a:r>
          </a:p>
        </p:txBody>
      </p:sp>
      <p:grpSp>
        <p:nvGrpSpPr>
          <p:cNvPr id="2" name="组合 13">
            <a:extLst>
              <a:ext uri="{FF2B5EF4-FFF2-40B4-BE49-F238E27FC236}">
                <a16:creationId xmlns:a16="http://schemas.microsoft.com/office/drawing/2014/main" id="{1972FA32-FD2D-392B-4041-63C923CC92FD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6" name="矩形 16">
              <a:extLst>
                <a:ext uri="{FF2B5EF4-FFF2-40B4-BE49-F238E27FC236}">
                  <a16:creationId xmlns:a16="http://schemas.microsoft.com/office/drawing/2014/main" id="{1DF390F4-20AA-3AAD-B350-5B93B6E18645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任意多边形 15">
              <a:extLst>
                <a:ext uri="{FF2B5EF4-FFF2-40B4-BE49-F238E27FC236}">
                  <a16:creationId xmlns:a16="http://schemas.microsoft.com/office/drawing/2014/main" id="{21A92B24-CE78-9246-7496-CF72446B2558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椭圆 13">
              <a:extLst>
                <a:ext uri="{FF2B5EF4-FFF2-40B4-BE49-F238E27FC236}">
                  <a16:creationId xmlns:a16="http://schemas.microsoft.com/office/drawing/2014/main" id="{52C27607-9BB4-F060-C6D5-EB7768727064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7556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「免用統一發票收據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258" y="3336763"/>
            <a:ext cx="9785138" cy="65592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3"/>
          <p:cNvSpPr>
            <a:spLocks noGrp="1"/>
          </p:cNvSpPr>
          <p:nvPr>
            <p:ph type="title"/>
          </p:nvPr>
        </p:nvSpPr>
        <p:spPr>
          <a:xfrm>
            <a:off x="1312070" y="1118456"/>
            <a:ext cx="15773400" cy="1988345"/>
          </a:xfrm>
        </p:spPr>
        <p:txBody>
          <a:bodyPr/>
          <a:lstStyle/>
          <a:p>
            <a:r>
              <a:rPr lang="zh-TW" alt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普通收據</a:t>
            </a:r>
          </a:p>
        </p:txBody>
      </p:sp>
      <p:sp>
        <p:nvSpPr>
          <p:cNvPr id="2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7085470" y="9622186"/>
            <a:ext cx="1025009" cy="547688"/>
          </a:xfrm>
        </p:spPr>
        <p:txBody>
          <a:bodyPr/>
          <a:lstStyle/>
          <a:p>
            <a:pPr defTabSz="685800"/>
            <a:fld id="{DB32BDC8-903B-471A-81FF-E88D4F9A04F4}" type="slidenum">
              <a:rPr lang="zh-TW" altLang="en-US" sz="270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pPr defTabSz="685800"/>
              <a:t>23</a:t>
            </a:fld>
            <a:endParaRPr lang="zh-TW" altLang="en-US" sz="27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9310553" y="3955368"/>
            <a:ext cx="2592288" cy="324036"/>
            <a:chOff x="5796136" y="1988840"/>
            <a:chExt cx="1728192" cy="216024"/>
          </a:xfrm>
        </p:grpSpPr>
        <p:sp>
          <p:nvSpPr>
            <p:cNvPr id="7" name="矩形 6"/>
            <p:cNvSpPr/>
            <p:nvPr/>
          </p:nvSpPr>
          <p:spPr>
            <a:xfrm>
              <a:off x="5796136" y="20608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TW" altLang="en-US" sz="270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012160" y="20608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TW" altLang="en-US" sz="270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228184" y="2060848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TW" altLang="en-US" sz="270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444208" y="1988840"/>
              <a:ext cx="144016" cy="18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TW" altLang="en-US" sz="270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660232" y="1988840"/>
              <a:ext cx="180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TW" altLang="en-US" sz="270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948264" y="1988840"/>
              <a:ext cx="144016" cy="18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TW" altLang="en-US" sz="270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164288" y="1988840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TW" altLang="en-US" sz="270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7380312" y="1988840"/>
              <a:ext cx="144016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TW" altLang="en-US" sz="270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9094531" y="3847357"/>
            <a:ext cx="295465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zh-TW" altLang="en-US" sz="27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０５１６９８０９</a:t>
            </a:r>
          </a:p>
        </p:txBody>
      </p:sp>
      <p:sp>
        <p:nvSpPr>
          <p:cNvPr id="42" name="直線圖說文字 2 41"/>
          <p:cNvSpPr/>
          <p:nvPr/>
        </p:nvSpPr>
        <p:spPr>
          <a:xfrm>
            <a:off x="2771294" y="2383096"/>
            <a:ext cx="5112161" cy="553998"/>
          </a:xfrm>
          <a:prstGeom prst="borderCallout2">
            <a:avLst>
              <a:gd name="adj1" fmla="val 101405"/>
              <a:gd name="adj2" fmla="val 48568"/>
              <a:gd name="adj3" fmla="val 229888"/>
              <a:gd name="adj4" fmla="val 47932"/>
              <a:gd name="adj5" fmla="val 336459"/>
              <a:gd name="adj6" fmla="val 48167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買受人請寫</a:t>
            </a:r>
            <a:r>
              <a:rPr lang="zh-TW" altLang="en-US" sz="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受補助單位全銜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000" b="1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直線圖說文字 2 42"/>
          <p:cNvSpPr/>
          <p:nvPr/>
        </p:nvSpPr>
        <p:spPr>
          <a:xfrm>
            <a:off x="12492374" y="7087718"/>
            <a:ext cx="3393953" cy="1938992"/>
          </a:xfrm>
          <a:prstGeom prst="borderCallout2">
            <a:avLst>
              <a:gd name="adj1" fmla="val 65786"/>
              <a:gd name="adj2" fmla="val -1705"/>
              <a:gd name="adj3" fmla="val 66514"/>
              <a:gd name="adj4" fmla="val -122923"/>
              <a:gd name="adj5" fmla="val 114707"/>
              <a:gd name="adj6" fmla="val -122229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阿拉伯數字應與大寫數字金額相等，</a:t>
            </a:r>
            <a:r>
              <a:rPr lang="zh-TW" altLang="en-US" sz="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如有錯誤或塗改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應該</a:t>
            </a:r>
            <a:r>
              <a:rPr lang="zh-TW" altLang="en-US" sz="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重新開立。</a:t>
            </a:r>
            <a:endParaRPr lang="en-US" altLang="zh-TW" sz="3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557315" y="5899585"/>
            <a:ext cx="4860540" cy="553998"/>
          </a:xfrm>
          <a:prstGeom prst="rect">
            <a:avLst/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單價ｘ數量＝與總價相符。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310553" y="6400392"/>
            <a:ext cx="2268252" cy="903348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直線圖說文字 1 1"/>
          <p:cNvSpPr/>
          <p:nvPr/>
        </p:nvSpPr>
        <p:spPr>
          <a:xfrm>
            <a:off x="9310553" y="1171824"/>
            <a:ext cx="6539886" cy="1015663"/>
          </a:xfrm>
          <a:prstGeom prst="borderCallout1">
            <a:avLst>
              <a:gd name="adj1" fmla="val 99323"/>
              <a:gd name="adj2" fmla="val 13055"/>
              <a:gd name="adj3" fmla="val 260026"/>
              <a:gd name="adj4" fmla="val 13372"/>
            </a:avLst>
          </a:prstGeom>
          <a:solidFill>
            <a:srgbClr val="EFD1D1"/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defTabSz="685800"/>
            <a:r>
              <a:rPr lang="zh-TW" altLang="en-US" sz="3000" b="1" dirty="0">
                <a:solidFill>
                  <a:srgbClr val="0033CC"/>
                </a:solidFill>
                <a:latin typeface="微軟正黑體" pitchFamily="34" charset="-120"/>
                <a:ea typeface="微軟正黑體" pitchFamily="34" charset="-120"/>
              </a:rPr>
              <a:t>如</a:t>
            </a:r>
            <a:r>
              <a:rPr lang="zh-TW" altLang="en-US" sz="30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廠商加蓋之店章</a:t>
            </a:r>
            <a:r>
              <a:rPr lang="zh-TW" altLang="en-US" sz="3000" b="1" dirty="0">
                <a:solidFill>
                  <a:srgbClr val="0033CC"/>
                </a:solidFill>
                <a:latin typeface="微軟正黑體" pitchFamily="34" charset="-120"/>
                <a:ea typeface="微軟正黑體" pitchFamily="34" charset="-120"/>
              </a:rPr>
              <a:t>無載明其統一編號</a:t>
            </a:r>
            <a:r>
              <a:rPr lang="zh-TW" altLang="en-US" sz="30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30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defTabSz="685800"/>
            <a:r>
              <a:rPr lang="zh-TW" altLang="en-US" sz="3000" b="1" dirty="0">
                <a:solidFill>
                  <a:srgbClr val="0033CC"/>
                </a:solidFill>
                <a:latin typeface="微軟正黑體" pitchFamily="34" charset="-120"/>
                <a:ea typeface="微軟正黑體" pitchFamily="34" charset="-120"/>
              </a:rPr>
              <a:t>請書寫於右上角</a:t>
            </a:r>
            <a:r>
              <a:rPr lang="zh-TW" altLang="en-US" sz="30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統一編號欄。</a:t>
            </a:r>
          </a:p>
        </p:txBody>
      </p:sp>
      <p:sp>
        <p:nvSpPr>
          <p:cNvPr id="20" name="矩形 19"/>
          <p:cNvSpPr/>
          <p:nvPr/>
        </p:nvSpPr>
        <p:spPr>
          <a:xfrm>
            <a:off x="9148535" y="3955368"/>
            <a:ext cx="2911790" cy="445986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872192" y="8491872"/>
            <a:ext cx="1134126" cy="1080120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6443702" y="5251513"/>
            <a:ext cx="8996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TW" sz="3000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endParaRPr lang="zh-TW" altLang="en-US" sz="3000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55570" y="4867371"/>
            <a:ext cx="3708617" cy="9242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TW" altLang="en-US" sz="270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直線圖說文字 2 25"/>
          <p:cNvSpPr/>
          <p:nvPr/>
        </p:nvSpPr>
        <p:spPr>
          <a:xfrm>
            <a:off x="12492374" y="2982092"/>
            <a:ext cx="3342518" cy="3093154"/>
          </a:xfrm>
          <a:prstGeom prst="borderCallout2">
            <a:avLst>
              <a:gd name="adj1" fmla="val 98563"/>
              <a:gd name="adj2" fmla="val 47214"/>
              <a:gd name="adj3" fmla="val 115311"/>
              <a:gd name="adj4" fmla="val 47434"/>
              <a:gd name="adj5" fmla="val 114777"/>
              <a:gd name="adj6" fmla="val -36754"/>
            </a:avLst>
          </a:prstGeom>
          <a:solidFill>
            <a:srgbClr val="EFD1D1"/>
          </a:solidFill>
          <a:ln w="19050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lang="zh-TW" altLang="en-US" sz="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蓋免用統一發票專用章</a:t>
            </a:r>
            <a:r>
              <a:rPr lang="en-US" altLang="zh-TW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如無廠商負責人姓名，請加蓋負責人印章</a:t>
            </a:r>
            <a:r>
              <a:rPr lang="en-US" altLang="zh-TW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defTabSz="685800">
              <a:spcAft>
                <a:spcPts val="1800"/>
              </a:spcAft>
              <a:buClr>
                <a:srgbClr val="008000"/>
              </a:buClr>
              <a:defRPr/>
            </a:pP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注意：不得使用統一發票專用章。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9EE1D438-257C-4E35-829C-154E0B58E192}"/>
              </a:ext>
            </a:extLst>
          </p:cNvPr>
          <p:cNvSpPr txBox="1"/>
          <p:nvPr/>
        </p:nvSpPr>
        <p:spPr>
          <a:xfrm>
            <a:off x="1329535" y="349655"/>
            <a:ext cx="7281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收據</a:t>
            </a:r>
          </a:p>
        </p:txBody>
      </p:sp>
      <p:grpSp>
        <p:nvGrpSpPr>
          <p:cNvPr id="5" name="组合 13">
            <a:extLst>
              <a:ext uri="{FF2B5EF4-FFF2-40B4-BE49-F238E27FC236}">
                <a16:creationId xmlns:a16="http://schemas.microsoft.com/office/drawing/2014/main" id="{48FA92DD-974A-6C08-EE61-6CCC0CD2D0BD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6" name="矩形 16">
              <a:extLst>
                <a:ext uri="{FF2B5EF4-FFF2-40B4-BE49-F238E27FC236}">
                  <a16:creationId xmlns:a16="http://schemas.microsoft.com/office/drawing/2014/main" id="{66518D99-1716-E7F2-B527-213E392FE321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任意多边形 15">
              <a:extLst>
                <a:ext uri="{FF2B5EF4-FFF2-40B4-BE49-F238E27FC236}">
                  <a16:creationId xmlns:a16="http://schemas.microsoft.com/office/drawing/2014/main" id="{66744187-2F9A-5F5C-96D4-15584F6DF6D1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椭圆 13">
              <a:extLst>
                <a:ext uri="{FF2B5EF4-FFF2-40B4-BE49-F238E27FC236}">
                  <a16:creationId xmlns:a16="http://schemas.microsoft.com/office/drawing/2014/main" id="{00B1A427-7EB6-BA73-BD7A-DDDC795D2923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292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CA1C16C-8A83-4561-A5DE-0B12A4E85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000795" y="9620254"/>
            <a:ext cx="1025009" cy="547688"/>
          </a:xfrm>
        </p:spPr>
        <p:txBody>
          <a:bodyPr/>
          <a:lstStyle/>
          <a:p>
            <a:pPr defTabSz="685800"/>
            <a:fld id="{053DEDD8-47E5-40CD-8AC1-B7EC532D1F43}" type="slidenum">
              <a:rPr lang="zh-CN" altLang="en-US" sz="2700">
                <a:solidFill>
                  <a:prstClr val="black"/>
                </a:solidFill>
                <a:latin typeface="Trebuchet MS" panose="020B0603020202020204"/>
              </a:rPr>
              <a:pPr defTabSz="685800"/>
              <a:t>24</a:t>
            </a:fld>
            <a:endParaRPr lang="zh-CN" altLang="en-US" sz="2700" dirty="0">
              <a:solidFill>
                <a:prstClr val="black"/>
              </a:solidFill>
              <a:latin typeface="Trebuchet MS" panose="020B0603020202020204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1AA64C3-1D23-4061-A954-2BCA53563D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</a:blip>
          <a:srcRect l="-4151" t="-2082" r="-1847"/>
          <a:stretch/>
        </p:blipFill>
        <p:spPr>
          <a:xfrm>
            <a:off x="8808161" y="1602314"/>
            <a:ext cx="7441949" cy="775467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標題 3">
            <a:extLst>
              <a:ext uri="{FF2B5EF4-FFF2-40B4-BE49-F238E27FC236}">
                <a16:creationId xmlns:a16="http://schemas.microsoft.com/office/drawing/2014/main" id="{F597B99C-D611-4DB1-9BEF-0A9E70E2EDEB}"/>
              </a:ext>
            </a:extLst>
          </p:cNvPr>
          <p:cNvSpPr txBox="1">
            <a:spLocks/>
          </p:cNvSpPr>
          <p:nvPr/>
        </p:nvSpPr>
        <p:spPr>
          <a:xfrm>
            <a:off x="1490495" y="1127480"/>
            <a:ext cx="11053763" cy="1714500"/>
          </a:xfrm>
          <a:prstGeom prst="rect">
            <a:avLst/>
          </a:prstGeom>
          <a:noFill/>
          <a:ln>
            <a:noFill/>
          </a:ln>
        </p:spPr>
        <p:txBody>
          <a:bodyPr wrap="square" lIns="137138" tIns="137138" rIns="137138" bIns="13713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+mn-ea"/>
                <a:ea typeface="+mn-ea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defTabSz="685800"/>
            <a:r>
              <a:rPr lang="zh-TW" alt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/>
                <a:ea typeface="微軟正黑體" panose="020B0604030504040204" pitchFamily="34" charset="-120"/>
              </a:rPr>
              <a:t>領據</a:t>
            </a:r>
          </a:p>
        </p:txBody>
      </p:sp>
      <p:sp>
        <p:nvSpPr>
          <p:cNvPr id="7" name="直線圖說文字 1 10">
            <a:extLst>
              <a:ext uri="{FF2B5EF4-FFF2-40B4-BE49-F238E27FC236}">
                <a16:creationId xmlns:a16="http://schemas.microsoft.com/office/drawing/2014/main" id="{B762FE4A-002F-458A-92E9-1A563A9EAC54}"/>
              </a:ext>
            </a:extLst>
          </p:cNvPr>
          <p:cNvSpPr/>
          <p:nvPr/>
        </p:nvSpPr>
        <p:spPr>
          <a:xfrm>
            <a:off x="3603027" y="2695271"/>
            <a:ext cx="4428492" cy="1969890"/>
          </a:xfrm>
          <a:prstGeom prst="borderCallout1">
            <a:avLst>
              <a:gd name="adj1" fmla="val 61371"/>
              <a:gd name="adj2" fmla="val 100318"/>
              <a:gd name="adj3" fmla="val 61068"/>
              <a:gd name="adj4" fmla="val 158226"/>
            </a:avLst>
          </a:prstGeom>
          <a:solidFill>
            <a:srgbClr val="EFD1D1"/>
          </a:solidFill>
          <a:ln w="19050">
            <a:solidFill>
              <a:schemeClr val="accent2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pPr defTabSz="685800" eaLnBrk="0" hangingPunct="0"/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１</a:t>
            </a:r>
            <a:r>
              <a:rPr lang="en-US" altLang="zh-TW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工資收據註明</a:t>
            </a:r>
            <a:endParaRPr lang="en-US" altLang="zh-TW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685800" eaLnBrk="0" hangingPunct="0"/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/>
              </a:rPr>
              <a:t>    工作日期       </a:t>
            </a:r>
            <a:endParaRPr lang="en-US" altLang="zh-TW" sz="3000" b="1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Wingdings 2"/>
            </a:endParaRPr>
          </a:p>
          <a:p>
            <a:pPr defTabSz="685800" eaLnBrk="0" hangingPunct="0"/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/>
              </a:rPr>
              <a:t>    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工作時段</a:t>
            </a:r>
            <a:endParaRPr lang="en-US" altLang="zh-TW" sz="3000" b="1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685800" eaLnBrk="0" hangingPunct="0"/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 2"/>
              </a:rPr>
              <a:t>    工作內容</a:t>
            </a:r>
            <a:endParaRPr lang="zh-TW" altLang="en-US" sz="3000" b="1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直線圖說文字 1 11">
            <a:extLst>
              <a:ext uri="{FF2B5EF4-FFF2-40B4-BE49-F238E27FC236}">
                <a16:creationId xmlns:a16="http://schemas.microsoft.com/office/drawing/2014/main" id="{AF0FF03A-DC65-4B1C-89E7-9D2B5C516054}"/>
              </a:ext>
            </a:extLst>
          </p:cNvPr>
          <p:cNvSpPr/>
          <p:nvPr/>
        </p:nvSpPr>
        <p:spPr>
          <a:xfrm>
            <a:off x="3603027" y="5280861"/>
            <a:ext cx="4428492" cy="1983372"/>
          </a:xfrm>
          <a:prstGeom prst="borderCallout1">
            <a:avLst>
              <a:gd name="adj1" fmla="val 39956"/>
              <a:gd name="adj2" fmla="val 99947"/>
              <a:gd name="adj3" fmla="val 64389"/>
              <a:gd name="adj4" fmla="val 250810"/>
            </a:avLst>
          </a:prstGeom>
          <a:solidFill>
            <a:srgbClr val="EFD1D1"/>
          </a:solidFill>
          <a:ln w="19050">
            <a:solidFill>
              <a:schemeClr val="accent2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pPr defTabSz="685800" eaLnBrk="0" hangingPunct="0"/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２</a:t>
            </a:r>
            <a:r>
              <a:rPr lang="en-US" altLang="zh-TW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en-US" altLang="zh-TW" sz="3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依勞動部公告每小時基本工資給付，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每人每日以支領</a:t>
            </a:r>
            <a:r>
              <a:rPr lang="en-US" altLang="zh-TW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小時（</a:t>
            </a:r>
            <a:r>
              <a:rPr lang="en-US" altLang="zh-TW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$196/</a:t>
            </a:r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時）為限。</a:t>
            </a:r>
            <a:endParaRPr lang="zh-TW" altLang="en-US" sz="3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FBE5926-D511-49D3-8628-46BD82C3F01D}"/>
              </a:ext>
            </a:extLst>
          </p:cNvPr>
          <p:cNvSpPr txBox="1"/>
          <p:nvPr/>
        </p:nvSpPr>
        <p:spPr>
          <a:xfrm>
            <a:off x="13776713" y="6463702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每小時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196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DE9C37F-950C-4A47-B6E2-360CAB665802}"/>
              </a:ext>
            </a:extLst>
          </p:cNvPr>
          <p:cNvSpPr txBox="1"/>
          <p:nvPr/>
        </p:nvSpPr>
        <p:spPr>
          <a:xfrm>
            <a:off x="11940509" y="6894902"/>
            <a:ext cx="972108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5800"/>
            <a:r>
              <a:rPr lang="en-US" altLang="zh-TW" sz="15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7,056</a:t>
            </a:r>
            <a:endParaRPr lang="zh-TW" altLang="en-US" sz="15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3655A6C5-0E7D-47A3-8C4F-4362C386F983}"/>
              </a:ext>
            </a:extLst>
          </p:cNvPr>
          <p:cNvSpPr txBox="1"/>
          <p:nvPr/>
        </p:nvSpPr>
        <p:spPr>
          <a:xfrm>
            <a:off x="11177492" y="1680708"/>
            <a:ext cx="2923256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/>
            <a:r>
              <a:rPr lang="zh-TW" altLang="en-US" sz="27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臨時工資領據</a:t>
            </a:r>
          </a:p>
        </p:txBody>
      </p:sp>
      <p:sp>
        <p:nvSpPr>
          <p:cNvPr id="12" name="直線圖說文字 1 14">
            <a:extLst>
              <a:ext uri="{FF2B5EF4-FFF2-40B4-BE49-F238E27FC236}">
                <a16:creationId xmlns:a16="http://schemas.microsoft.com/office/drawing/2014/main" id="{3CFC4AEC-6CC2-417A-93B0-FC9225366079}"/>
              </a:ext>
            </a:extLst>
          </p:cNvPr>
          <p:cNvSpPr/>
          <p:nvPr/>
        </p:nvSpPr>
        <p:spPr>
          <a:xfrm>
            <a:off x="3603027" y="7650986"/>
            <a:ext cx="4428492" cy="1404156"/>
          </a:xfrm>
          <a:prstGeom prst="borderCallout1">
            <a:avLst>
              <a:gd name="adj1" fmla="val 61371"/>
              <a:gd name="adj2" fmla="val 100318"/>
              <a:gd name="adj3" fmla="val 13300"/>
              <a:gd name="adj4" fmla="val 163988"/>
            </a:avLst>
          </a:prstGeom>
          <a:solidFill>
            <a:srgbClr val="EFD1D1"/>
          </a:solidFill>
          <a:ln w="19050">
            <a:solidFill>
              <a:schemeClr val="accent2">
                <a:lumMod val="75000"/>
              </a:schemeClr>
            </a:solidFill>
            <a:prstDash val="sysDot"/>
            <a:miter lim="800000"/>
            <a:headEnd/>
            <a:tailEnd/>
          </a:ln>
        </p:spPr>
        <p:txBody>
          <a:bodyPr anchor="ctr"/>
          <a:lstStyle/>
          <a:p>
            <a:pPr defTabSz="685800" eaLnBrk="0" hangingPunct="0"/>
            <a:r>
              <a:rPr lang="zh-TW" altLang="en-US" sz="3000" b="1" dirty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須由臨時人員簽名或蓋章，資料詳載勿缺漏。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C49F970-CDFD-4099-8F3C-6B26A82A72AB}"/>
              </a:ext>
            </a:extLst>
          </p:cNvPr>
          <p:cNvSpPr txBox="1"/>
          <p:nvPr/>
        </p:nvSpPr>
        <p:spPr>
          <a:xfrm>
            <a:off x="3371022" y="9542925"/>
            <a:ext cx="1287908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2700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＊</a:t>
            </a:r>
            <a:r>
              <a:rPr lang="zh-TW" altLang="en-US" sz="2700" dirty="0">
                <a:solidFill>
                  <a:srgbClr val="FF0000"/>
                </a:solidFill>
                <a:latin typeface="Trebuchet MS" panose="020B0603020202020204"/>
                <a:ea typeface="微軟正黑體" panose="020B0604030504040204" pitchFamily="34" charset="-120"/>
              </a:rPr>
              <a:t>得視需要將臨時工資工作明細與領據合併成一張，惟請注意相關要件皆須具足。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DF11C621-C5FE-4CD7-B96F-DE9AD0DC13F1}"/>
              </a:ext>
            </a:extLst>
          </p:cNvPr>
          <p:cNvSpPr txBox="1"/>
          <p:nvPr/>
        </p:nvSpPr>
        <p:spPr>
          <a:xfrm>
            <a:off x="1490495" y="250317"/>
            <a:ext cx="7281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臨時工資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17395F17-A437-47EC-B2F1-8ED7102816A6}"/>
              </a:ext>
            </a:extLst>
          </p:cNvPr>
          <p:cNvSpPr txBox="1"/>
          <p:nvPr/>
        </p:nvSpPr>
        <p:spPr>
          <a:xfrm>
            <a:off x="10223206" y="6463702"/>
            <a:ext cx="781493" cy="3347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5800"/>
            <a:r>
              <a:rPr lang="en-US" altLang="zh-TW" sz="1575" dirty="0">
                <a:solidFill>
                  <a:prstClr val="black"/>
                </a:solidFill>
                <a:latin typeface="Trebuchet MS" panose="020B0603020202020204"/>
                <a:ea typeface="微軟正黑體" panose="020B0604030504040204" pitchFamily="34" charset="-120"/>
              </a:rPr>
              <a:t>36</a:t>
            </a:r>
            <a:endParaRPr lang="zh-TW" altLang="en-US" sz="1575" dirty="0">
              <a:solidFill>
                <a:prstClr val="black"/>
              </a:solidFill>
              <a:latin typeface="Trebuchet MS" panose="020B0603020202020204"/>
              <a:ea typeface="微軟正黑體" panose="020B0604030504040204" pitchFamily="34" charset="-12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CD54577-BBB7-D686-FB84-F92234AD1E24}"/>
              </a:ext>
            </a:extLst>
          </p:cNvPr>
          <p:cNvSpPr/>
          <p:nvPr/>
        </p:nvSpPr>
        <p:spPr>
          <a:xfrm>
            <a:off x="712715" y="5858360"/>
            <a:ext cx="2650352" cy="98621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zh-TW" altLang="en-US" sz="2700" dirty="0">
                <a:solidFill>
                  <a:prstClr val="white"/>
                </a:solidFill>
                <a:latin typeface="Trebuchet MS" panose="020B0603020202020204"/>
                <a:ea typeface="微軟正黑體" panose="020B0604030504040204" pitchFamily="34" charset="-120"/>
              </a:rPr>
              <a:t>依</a:t>
            </a:r>
            <a:r>
              <a:rPr lang="en-US" altLang="zh-TW" sz="2700" dirty="0">
                <a:solidFill>
                  <a:prstClr val="white"/>
                </a:solidFill>
                <a:latin typeface="Trebuchet MS" panose="020B0603020202020204"/>
                <a:ea typeface="微軟正黑體" panose="020B0604030504040204" pitchFamily="34" charset="-120"/>
              </a:rPr>
              <a:t>116</a:t>
            </a:r>
            <a:r>
              <a:rPr lang="zh-TW" altLang="en-US" sz="2700" dirty="0">
                <a:solidFill>
                  <a:prstClr val="white"/>
                </a:solidFill>
                <a:latin typeface="Trebuchet MS" panose="020B0603020202020204"/>
                <a:ea typeface="微軟正黑體" panose="020B0604030504040204" pitchFamily="34" charset="-120"/>
              </a:rPr>
              <a:t>年勞保局公告時薪為準</a:t>
            </a:r>
          </a:p>
        </p:txBody>
      </p:sp>
      <p:grpSp>
        <p:nvGrpSpPr>
          <p:cNvPr id="2" name="组合 13">
            <a:extLst>
              <a:ext uri="{FF2B5EF4-FFF2-40B4-BE49-F238E27FC236}">
                <a16:creationId xmlns:a16="http://schemas.microsoft.com/office/drawing/2014/main" id="{864FE5B8-6773-4B58-CEE0-1FFE6A984C1E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3" name="矩形 16">
              <a:extLst>
                <a:ext uri="{FF2B5EF4-FFF2-40B4-BE49-F238E27FC236}">
                  <a16:creationId xmlns:a16="http://schemas.microsoft.com/office/drawing/2014/main" id="{02229DAD-B40B-4A27-2744-8F4F24278B4C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任意多边形 15">
              <a:extLst>
                <a:ext uri="{FF2B5EF4-FFF2-40B4-BE49-F238E27FC236}">
                  <a16:creationId xmlns:a16="http://schemas.microsoft.com/office/drawing/2014/main" id="{7DC18CCE-4BAA-8401-DCCF-BAA3150FB851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椭圆 13">
              <a:extLst>
                <a:ext uri="{FF2B5EF4-FFF2-40B4-BE49-F238E27FC236}">
                  <a16:creationId xmlns:a16="http://schemas.microsoft.com/office/drawing/2014/main" id="{F3F89745-E4BC-4A5B-A07D-22AFDEA7AE5B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357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0F13238-0BFA-03A0-5E8B-B787A71CE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053DEDD8-47E5-40CD-8AC1-B7EC532D1F43}" type="slidenum">
              <a:rPr lang="zh-CN" altLang="en-US">
                <a:solidFill>
                  <a:srgbClr val="5FCBEF"/>
                </a:solidFill>
                <a:latin typeface="Trebuchet MS" panose="020B0603020202020204"/>
              </a:rPr>
              <a:pPr defTabSz="685800"/>
              <a:t>25</a:t>
            </a:fld>
            <a:endParaRPr lang="zh-CN" altLang="en-US">
              <a:solidFill>
                <a:srgbClr val="5FCBEF"/>
              </a:solidFill>
              <a:latin typeface="Trebuchet MS" panose="020B0603020202020204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AC6A724-5B98-BD83-7D7D-340A938D1963}"/>
              </a:ext>
            </a:extLst>
          </p:cNvPr>
          <p:cNvSpPr txBox="1"/>
          <p:nvPr/>
        </p:nvSpPr>
        <p:spPr>
          <a:xfrm>
            <a:off x="1329534" y="349655"/>
            <a:ext cx="10854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各項單據應附上佐證資料</a:t>
            </a:r>
          </a:p>
        </p:txBody>
      </p:sp>
      <p:sp>
        <p:nvSpPr>
          <p:cNvPr id="7" name="標題 3">
            <a:extLst>
              <a:ext uri="{FF2B5EF4-FFF2-40B4-BE49-F238E27FC236}">
                <a16:creationId xmlns:a16="http://schemas.microsoft.com/office/drawing/2014/main" id="{15B26148-1559-1ABE-5696-97936476C20A}"/>
              </a:ext>
            </a:extLst>
          </p:cNvPr>
          <p:cNvSpPr txBox="1">
            <a:spLocks/>
          </p:cNvSpPr>
          <p:nvPr/>
        </p:nvSpPr>
        <p:spPr>
          <a:xfrm>
            <a:off x="541595" y="1400330"/>
            <a:ext cx="2697716" cy="1050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137138" tIns="137138" rIns="137138" bIns="13713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+mn-ea"/>
                <a:ea typeface="+mn-ea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defTabSz="685800"/>
            <a:r>
              <a:rPr lang="zh-TW" altLang="en-US" sz="6000" dirty="0">
                <a:solidFill>
                  <a:srgbClr val="2E946B">
                    <a:lumMod val="75000"/>
                  </a:srgbClr>
                </a:solidFill>
                <a:latin typeface="Trebuchet MS" panose="020B0603020202020204"/>
                <a:ea typeface="微軟正黑體" panose="020B0604030504040204" pitchFamily="34" charset="-120"/>
              </a:rPr>
              <a:t>講師費</a:t>
            </a:r>
          </a:p>
        </p:txBody>
      </p:sp>
      <p:sp>
        <p:nvSpPr>
          <p:cNvPr id="8" name="文字版面配置區 2">
            <a:extLst>
              <a:ext uri="{FF2B5EF4-FFF2-40B4-BE49-F238E27FC236}">
                <a16:creationId xmlns:a16="http://schemas.microsoft.com/office/drawing/2014/main" id="{A339DF33-08CB-44D1-FBB4-CC2E91C7D3E8}"/>
              </a:ext>
            </a:extLst>
          </p:cNvPr>
          <p:cNvSpPr txBox="1">
            <a:spLocks/>
          </p:cNvSpPr>
          <p:nvPr/>
        </p:nvSpPr>
        <p:spPr>
          <a:xfrm>
            <a:off x="541595" y="2595872"/>
            <a:ext cx="14739938" cy="6655593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領據應記載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受領金額、授課時數、活動時間、具領人、身份證字號、地址</a:t>
            </a: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4500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核銷憑證應檢附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課程表</a:t>
            </a:r>
            <a:r>
              <a:rPr lang="en-US" altLang="zh-TW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含活動日期、課程地點</a:t>
            </a:r>
            <a:r>
              <a:rPr lang="en-US" altLang="zh-TW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、簽到表、課程照片</a:t>
            </a:r>
            <a:r>
              <a:rPr lang="en-US" altLang="zh-TW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r>
              <a:rPr lang="en-US" altLang="zh-TW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4500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endParaRPr lang="en-US" altLang="zh-TW" sz="4500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標題 3">
            <a:extLst>
              <a:ext uri="{FF2B5EF4-FFF2-40B4-BE49-F238E27FC236}">
                <a16:creationId xmlns:a16="http://schemas.microsoft.com/office/drawing/2014/main" id="{FCD64F70-544E-92A7-80FF-19990C46E16F}"/>
              </a:ext>
            </a:extLst>
          </p:cNvPr>
          <p:cNvSpPr txBox="1">
            <a:spLocks/>
          </p:cNvSpPr>
          <p:nvPr/>
        </p:nvSpPr>
        <p:spPr>
          <a:xfrm>
            <a:off x="394966" y="6093926"/>
            <a:ext cx="2697716" cy="1050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137138" tIns="137138" rIns="137138" bIns="13713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+mn-ea"/>
                <a:ea typeface="+mn-ea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defTabSz="685800"/>
            <a:r>
              <a:rPr lang="zh-TW" altLang="en-US" sz="6000" dirty="0">
                <a:solidFill>
                  <a:srgbClr val="2E946B">
                    <a:lumMod val="75000"/>
                  </a:srgbClr>
                </a:solidFill>
                <a:latin typeface="Trebuchet MS" panose="020B0603020202020204"/>
                <a:ea typeface="微軟正黑體" panose="020B0604030504040204" pitchFamily="34" charset="-120"/>
              </a:rPr>
              <a:t>餐費</a:t>
            </a:r>
          </a:p>
        </p:txBody>
      </p:sp>
      <p:sp>
        <p:nvSpPr>
          <p:cNvPr id="10" name="文字版面配置區 2">
            <a:extLst>
              <a:ext uri="{FF2B5EF4-FFF2-40B4-BE49-F238E27FC236}">
                <a16:creationId xmlns:a16="http://schemas.microsoft.com/office/drawing/2014/main" id="{5D767DD0-D6D9-63C9-B23D-410F9CA33BBD}"/>
              </a:ext>
            </a:extLst>
          </p:cNvPr>
          <p:cNvSpPr txBox="1">
            <a:spLocks/>
          </p:cNvSpPr>
          <p:nvPr/>
        </p:nvSpPr>
        <p:spPr>
          <a:xfrm>
            <a:off x="394966" y="6977100"/>
            <a:ext cx="14739938" cy="6655593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發票或收據應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記載用餐人數、單價與金額</a:t>
            </a: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4500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核銷憑證應檢附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便當照片、用餐日期。</a:t>
            </a:r>
            <a:endParaRPr lang="en-US" altLang="zh-TW" sz="4500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endParaRPr lang="en-US" altLang="zh-TW" sz="4500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投影片編號版面配置區 3">
            <a:extLst>
              <a:ext uri="{FF2B5EF4-FFF2-40B4-BE49-F238E27FC236}">
                <a16:creationId xmlns:a16="http://schemas.microsoft.com/office/drawing/2014/main" id="{170C6EB5-2830-A5B2-030C-8C4F9B7FF273}"/>
              </a:ext>
            </a:extLst>
          </p:cNvPr>
          <p:cNvSpPr txBox="1">
            <a:spLocks/>
          </p:cNvSpPr>
          <p:nvPr/>
        </p:nvSpPr>
        <p:spPr>
          <a:xfrm>
            <a:off x="17016743" y="9490355"/>
            <a:ext cx="1025009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fld id="{053DEDD8-47E5-40CD-8AC1-B7EC532D1F43}" type="slidenum">
              <a:rPr lang="zh-CN" altLang="en-US" sz="2700">
                <a:solidFill>
                  <a:prstClr val="black"/>
                </a:solidFill>
                <a:latin typeface="Trebuchet MS" panose="020B0603020202020204"/>
              </a:rPr>
              <a:pPr defTabSz="685800"/>
              <a:t>25</a:t>
            </a:fld>
            <a:endParaRPr lang="zh-CN" altLang="en-US" sz="2700" dirty="0">
              <a:solidFill>
                <a:prstClr val="black"/>
              </a:solidFill>
              <a:latin typeface="Trebuchet MS" panose="020B0603020202020204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A103536-F638-ACD2-4F13-1AC91D6C59C3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5" name="矩形 16">
              <a:extLst>
                <a:ext uri="{FF2B5EF4-FFF2-40B4-BE49-F238E27FC236}">
                  <a16:creationId xmlns:a16="http://schemas.microsoft.com/office/drawing/2014/main" id="{C6AE3EC2-E72C-6784-CDE9-61D601F19399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任意多边形 15">
              <a:extLst>
                <a:ext uri="{FF2B5EF4-FFF2-40B4-BE49-F238E27FC236}">
                  <a16:creationId xmlns:a16="http://schemas.microsoft.com/office/drawing/2014/main" id="{896534C7-3C52-727C-BF68-E3E794D81DED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3">
              <a:extLst>
                <a:ext uri="{FF2B5EF4-FFF2-40B4-BE49-F238E27FC236}">
                  <a16:creationId xmlns:a16="http://schemas.microsoft.com/office/drawing/2014/main" id="{789FE501-A52B-C18B-B997-61190D5F270F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401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0F13238-0BFA-03A0-5E8B-B787A71CE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053DEDD8-47E5-40CD-8AC1-B7EC532D1F43}" type="slidenum">
              <a:rPr lang="zh-CN" altLang="en-US">
                <a:solidFill>
                  <a:srgbClr val="5FCBEF"/>
                </a:solidFill>
                <a:latin typeface="Trebuchet MS" panose="020B0603020202020204"/>
              </a:rPr>
              <a:pPr defTabSz="685800"/>
              <a:t>26</a:t>
            </a:fld>
            <a:endParaRPr lang="zh-CN" altLang="en-US">
              <a:solidFill>
                <a:srgbClr val="5FCBEF"/>
              </a:solidFill>
              <a:latin typeface="Trebuchet MS" panose="020B0603020202020204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AC6A724-5B98-BD83-7D7D-340A938D1963}"/>
              </a:ext>
            </a:extLst>
          </p:cNvPr>
          <p:cNvSpPr txBox="1"/>
          <p:nvPr/>
        </p:nvSpPr>
        <p:spPr>
          <a:xfrm>
            <a:off x="1329534" y="349655"/>
            <a:ext cx="10854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TW" altLang="en-US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經費核銷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各項單據應附上佐證資料</a:t>
            </a:r>
          </a:p>
        </p:txBody>
      </p:sp>
      <p:sp>
        <p:nvSpPr>
          <p:cNvPr id="7" name="標題 3">
            <a:extLst>
              <a:ext uri="{FF2B5EF4-FFF2-40B4-BE49-F238E27FC236}">
                <a16:creationId xmlns:a16="http://schemas.microsoft.com/office/drawing/2014/main" id="{15B26148-1559-1ABE-5696-97936476C20A}"/>
              </a:ext>
            </a:extLst>
          </p:cNvPr>
          <p:cNvSpPr txBox="1">
            <a:spLocks/>
          </p:cNvSpPr>
          <p:nvPr/>
        </p:nvSpPr>
        <p:spPr>
          <a:xfrm>
            <a:off x="541595" y="1504320"/>
            <a:ext cx="2697716" cy="1050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137138" tIns="137138" rIns="137138" bIns="13713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+mn-ea"/>
                <a:ea typeface="+mn-ea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defTabSz="685800"/>
            <a:r>
              <a:rPr lang="zh-TW" altLang="en-US" sz="6000" dirty="0">
                <a:solidFill>
                  <a:srgbClr val="2E946B">
                    <a:lumMod val="75000"/>
                  </a:srgbClr>
                </a:solidFill>
                <a:latin typeface="Trebuchet MS" panose="020B0603020202020204"/>
                <a:ea typeface="微軟正黑體" panose="020B0604030504040204" pitchFamily="34" charset="-120"/>
              </a:rPr>
              <a:t>印刷費</a:t>
            </a:r>
          </a:p>
        </p:txBody>
      </p:sp>
      <p:sp>
        <p:nvSpPr>
          <p:cNvPr id="8" name="文字版面配置區 2">
            <a:extLst>
              <a:ext uri="{FF2B5EF4-FFF2-40B4-BE49-F238E27FC236}">
                <a16:creationId xmlns:a16="http://schemas.microsoft.com/office/drawing/2014/main" id="{A339DF33-08CB-44D1-FBB4-CC2E91C7D3E8}"/>
              </a:ext>
            </a:extLst>
          </p:cNvPr>
          <p:cNvSpPr txBox="1">
            <a:spLocks/>
          </p:cNvSpPr>
          <p:nvPr/>
        </p:nvSpPr>
        <p:spPr>
          <a:xfrm>
            <a:off x="541595" y="2699862"/>
            <a:ext cx="14739938" cy="6655593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發票應記載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數量、金額</a:t>
            </a: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4500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核銷憑證應檢附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印刷品樣張。</a:t>
            </a:r>
            <a:endParaRPr lang="en-US" altLang="zh-TW" sz="4500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標題 3">
            <a:extLst>
              <a:ext uri="{FF2B5EF4-FFF2-40B4-BE49-F238E27FC236}">
                <a16:creationId xmlns:a16="http://schemas.microsoft.com/office/drawing/2014/main" id="{FCD64F70-544E-92A7-80FF-19990C46E16F}"/>
              </a:ext>
            </a:extLst>
          </p:cNvPr>
          <p:cNvSpPr txBox="1">
            <a:spLocks/>
          </p:cNvSpPr>
          <p:nvPr/>
        </p:nvSpPr>
        <p:spPr>
          <a:xfrm>
            <a:off x="394966" y="4493325"/>
            <a:ext cx="7177304" cy="1050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137138" tIns="137138" rIns="137138" bIns="13713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+mn-ea"/>
                <a:ea typeface="+mn-ea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 defTabSz="685800"/>
            <a:r>
              <a:rPr lang="zh-TW" altLang="en-US" sz="6000" dirty="0">
                <a:solidFill>
                  <a:srgbClr val="2E946B">
                    <a:lumMod val="75000"/>
                  </a:srgbClr>
                </a:solidFill>
                <a:latin typeface="Trebuchet MS" panose="020B0603020202020204"/>
                <a:ea typeface="微軟正黑體" panose="020B0604030504040204" pitchFamily="34" charset="-120"/>
              </a:rPr>
              <a:t>環境維護或綠美化</a:t>
            </a:r>
          </a:p>
        </p:txBody>
      </p:sp>
      <p:sp>
        <p:nvSpPr>
          <p:cNvPr id="10" name="文字版面配置區 2">
            <a:extLst>
              <a:ext uri="{FF2B5EF4-FFF2-40B4-BE49-F238E27FC236}">
                <a16:creationId xmlns:a16="http://schemas.microsoft.com/office/drawing/2014/main" id="{5D767DD0-D6D9-63C9-B23D-410F9CA33BBD}"/>
              </a:ext>
            </a:extLst>
          </p:cNvPr>
          <p:cNvSpPr txBox="1">
            <a:spLocks/>
          </p:cNvSpPr>
          <p:nvPr/>
        </p:nvSpPr>
        <p:spPr>
          <a:xfrm>
            <a:off x="541595" y="5617238"/>
            <a:ext cx="14739938" cy="6655593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發票或收據應記載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品名、金額</a:t>
            </a: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4500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核銷憑證應檢附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實物照片、施作照片</a:t>
            </a:r>
            <a:r>
              <a:rPr lang="en-US" altLang="zh-TW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含日期、人數等</a:t>
            </a:r>
            <a:r>
              <a:rPr lang="en-US" altLang="zh-TW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4500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endParaRPr lang="en-US" altLang="zh-TW" sz="4500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3">
            <a:extLst>
              <a:ext uri="{FF2B5EF4-FFF2-40B4-BE49-F238E27FC236}">
                <a16:creationId xmlns:a16="http://schemas.microsoft.com/office/drawing/2014/main" id="{CDDF7F75-6F1C-43D5-A37C-90C125F2CB46}"/>
              </a:ext>
            </a:extLst>
          </p:cNvPr>
          <p:cNvSpPr txBox="1">
            <a:spLocks/>
          </p:cNvSpPr>
          <p:nvPr/>
        </p:nvSpPr>
        <p:spPr>
          <a:xfrm>
            <a:off x="17016743" y="9490355"/>
            <a:ext cx="1025009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fld id="{053DEDD8-47E5-40CD-8AC1-B7EC532D1F43}" type="slidenum">
              <a:rPr lang="zh-CN" altLang="en-US" sz="2700">
                <a:solidFill>
                  <a:prstClr val="black"/>
                </a:solidFill>
                <a:latin typeface="Trebuchet MS" panose="020B0603020202020204"/>
              </a:rPr>
              <a:pPr defTabSz="685800"/>
              <a:t>26</a:t>
            </a:fld>
            <a:endParaRPr lang="zh-CN" altLang="en-US" sz="2700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3" name="標題 3">
            <a:extLst>
              <a:ext uri="{FF2B5EF4-FFF2-40B4-BE49-F238E27FC236}">
                <a16:creationId xmlns:a16="http://schemas.microsoft.com/office/drawing/2014/main" id="{5B226CE1-9AEB-5D19-2460-F52A17B9CBE6}"/>
              </a:ext>
            </a:extLst>
          </p:cNvPr>
          <p:cNvSpPr txBox="1">
            <a:spLocks/>
          </p:cNvSpPr>
          <p:nvPr/>
        </p:nvSpPr>
        <p:spPr>
          <a:xfrm>
            <a:off x="541595" y="7482329"/>
            <a:ext cx="2697716" cy="1050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137138" tIns="137138" rIns="137138" bIns="137138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+mn-ea"/>
                <a:ea typeface="+mn-ea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defTabSz="685800"/>
            <a:r>
              <a:rPr lang="zh-TW" altLang="en-US" sz="6000" dirty="0">
                <a:solidFill>
                  <a:srgbClr val="2E946B">
                    <a:lumMod val="75000"/>
                  </a:srgbClr>
                </a:solidFill>
                <a:latin typeface="Trebuchet MS" panose="020B0603020202020204"/>
                <a:ea typeface="微軟正黑體" panose="020B0604030504040204" pitchFamily="34" charset="-120"/>
              </a:rPr>
              <a:t>材料費</a:t>
            </a:r>
          </a:p>
        </p:txBody>
      </p:sp>
      <p:sp>
        <p:nvSpPr>
          <p:cNvPr id="11" name="文字版面配置區 2">
            <a:extLst>
              <a:ext uri="{FF2B5EF4-FFF2-40B4-BE49-F238E27FC236}">
                <a16:creationId xmlns:a16="http://schemas.microsoft.com/office/drawing/2014/main" id="{62E7ACEA-3F9B-E8A4-3E7F-75A9094DD9B6}"/>
              </a:ext>
            </a:extLst>
          </p:cNvPr>
          <p:cNvSpPr txBox="1">
            <a:spLocks/>
          </p:cNvSpPr>
          <p:nvPr/>
        </p:nvSpPr>
        <p:spPr>
          <a:xfrm>
            <a:off x="541595" y="8533004"/>
            <a:ext cx="14739938" cy="6655593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發票應記載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數量、金額</a:t>
            </a: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4500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defTabSz="685800">
              <a:lnSpc>
                <a:spcPts val="675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n"/>
            </a:pP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核銷憑證應檢附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實物或</a:t>
            </a:r>
            <a:r>
              <a:rPr lang="en-US" altLang="zh-TW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DIY</a:t>
            </a:r>
            <a:r>
              <a:rPr lang="zh-TW" altLang="en-US" sz="45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成品</a:t>
            </a:r>
            <a:r>
              <a:rPr lang="zh-TW" alt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4500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组合 13">
            <a:extLst>
              <a:ext uri="{FF2B5EF4-FFF2-40B4-BE49-F238E27FC236}">
                <a16:creationId xmlns:a16="http://schemas.microsoft.com/office/drawing/2014/main" id="{005DA1A5-B16C-6A37-410A-652C59B30CE1}"/>
              </a:ext>
            </a:extLst>
          </p:cNvPr>
          <p:cNvGrpSpPr/>
          <p:nvPr/>
        </p:nvGrpSpPr>
        <p:grpSpPr>
          <a:xfrm>
            <a:off x="531813" y="226185"/>
            <a:ext cx="1182909" cy="850419"/>
            <a:chOff x="874713" y="304800"/>
            <a:chExt cx="1182909" cy="850419"/>
          </a:xfrm>
        </p:grpSpPr>
        <p:sp>
          <p:nvSpPr>
            <p:cNvPr id="13" name="矩形 16">
              <a:extLst>
                <a:ext uri="{FF2B5EF4-FFF2-40B4-BE49-F238E27FC236}">
                  <a16:creationId xmlns:a16="http://schemas.microsoft.com/office/drawing/2014/main" id="{89BC3156-1F9E-A202-98A5-6FADB9E52F4C}"/>
                </a:ext>
              </a:extLst>
            </p:cNvPr>
            <p:cNvSpPr/>
            <p:nvPr/>
          </p:nvSpPr>
          <p:spPr>
            <a:xfrm rot="1800000">
              <a:off x="1221209" y="681766"/>
              <a:ext cx="836413" cy="473453"/>
            </a:xfrm>
            <a:custGeom>
              <a:avLst/>
              <a:gdLst>
                <a:gd name="connsiteX0" fmla="*/ 0 w 1504748"/>
                <a:gd name="connsiteY0" fmla="*/ 0 h 465789"/>
                <a:gd name="connsiteX1" fmla="*/ 1504748 w 1504748"/>
                <a:gd name="connsiteY1" fmla="*/ 0 h 465789"/>
                <a:gd name="connsiteX2" fmla="*/ 1504748 w 1504748"/>
                <a:gd name="connsiteY2" fmla="*/ 465789 h 465789"/>
                <a:gd name="connsiteX3" fmla="*/ 0 w 1504748"/>
                <a:gd name="connsiteY3" fmla="*/ 465789 h 465789"/>
                <a:gd name="connsiteX4" fmla="*/ 0 w 1504748"/>
                <a:gd name="connsiteY4" fmla="*/ 0 h 465789"/>
                <a:gd name="connsiteX0" fmla="*/ 0 w 1504748"/>
                <a:gd name="connsiteY0" fmla="*/ 5104 h 470893"/>
                <a:gd name="connsiteX1" fmla="*/ 342087 w 1504748"/>
                <a:gd name="connsiteY1" fmla="*/ 0 h 470893"/>
                <a:gd name="connsiteX2" fmla="*/ 1504748 w 1504748"/>
                <a:gd name="connsiteY2" fmla="*/ 5104 h 470893"/>
                <a:gd name="connsiteX3" fmla="*/ 1504748 w 1504748"/>
                <a:gd name="connsiteY3" fmla="*/ 470893 h 470893"/>
                <a:gd name="connsiteX4" fmla="*/ 0 w 1504748"/>
                <a:gd name="connsiteY4" fmla="*/ 470893 h 470893"/>
                <a:gd name="connsiteX5" fmla="*/ 0 w 1504748"/>
                <a:gd name="connsiteY5" fmla="*/ 5104 h 47089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470893 h 473453"/>
                <a:gd name="connsiteX6" fmla="*/ 0 w 1504748"/>
                <a:gd name="connsiteY6" fmla="*/ 5104 h 473453"/>
                <a:gd name="connsiteX0" fmla="*/ 0 w 1504748"/>
                <a:gd name="connsiteY0" fmla="*/ 5104 h 473453"/>
                <a:gd name="connsiteX1" fmla="*/ 342087 w 1504748"/>
                <a:gd name="connsiteY1" fmla="*/ 0 h 473453"/>
                <a:gd name="connsiteX2" fmla="*/ 1504748 w 1504748"/>
                <a:gd name="connsiteY2" fmla="*/ 5104 h 473453"/>
                <a:gd name="connsiteX3" fmla="*/ 1504748 w 1504748"/>
                <a:gd name="connsiteY3" fmla="*/ 470893 h 473453"/>
                <a:gd name="connsiteX4" fmla="*/ 322141 w 1504748"/>
                <a:gd name="connsiteY4" fmla="*/ 473453 h 473453"/>
                <a:gd name="connsiteX5" fmla="*/ 0 w 1504748"/>
                <a:gd name="connsiteY5" fmla="*/ 5104 h 473453"/>
                <a:gd name="connsiteX0" fmla="*/ 0 w 1182607"/>
                <a:gd name="connsiteY0" fmla="*/ 473453 h 473453"/>
                <a:gd name="connsiteX1" fmla="*/ 19946 w 1182607"/>
                <a:gd name="connsiteY1" fmla="*/ 0 h 473453"/>
                <a:gd name="connsiteX2" fmla="*/ 1182607 w 1182607"/>
                <a:gd name="connsiteY2" fmla="*/ 5104 h 473453"/>
                <a:gd name="connsiteX3" fmla="*/ 1182607 w 1182607"/>
                <a:gd name="connsiteY3" fmla="*/ 470893 h 473453"/>
                <a:gd name="connsiteX4" fmla="*/ 0 w 1182607"/>
                <a:gd name="connsiteY4" fmla="*/ 473453 h 473453"/>
                <a:gd name="connsiteX0" fmla="*/ 0 w 1182607"/>
                <a:gd name="connsiteY0" fmla="*/ 473453 h 473453"/>
                <a:gd name="connsiteX1" fmla="*/ 187993 w 1182607"/>
                <a:gd name="connsiteY1" fmla="*/ 240265 h 473453"/>
                <a:gd name="connsiteX2" fmla="*/ 19946 w 1182607"/>
                <a:gd name="connsiteY2" fmla="*/ 0 h 473453"/>
                <a:gd name="connsiteX3" fmla="*/ 1182607 w 1182607"/>
                <a:gd name="connsiteY3" fmla="*/ 5104 h 473453"/>
                <a:gd name="connsiteX4" fmla="*/ 1182607 w 1182607"/>
                <a:gd name="connsiteY4" fmla="*/ 470893 h 473453"/>
                <a:gd name="connsiteX5" fmla="*/ 0 w 1182607"/>
                <a:gd name="connsiteY5" fmla="*/ 473453 h 47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07" h="473453">
                  <a:moveTo>
                    <a:pt x="0" y="473453"/>
                  </a:moveTo>
                  <a:cubicBezTo>
                    <a:pt x="3995" y="397823"/>
                    <a:pt x="183998" y="315895"/>
                    <a:pt x="187993" y="240265"/>
                  </a:cubicBezTo>
                  <a:lnTo>
                    <a:pt x="19946" y="0"/>
                  </a:lnTo>
                  <a:lnTo>
                    <a:pt x="1182607" y="5104"/>
                  </a:lnTo>
                  <a:lnTo>
                    <a:pt x="1182607" y="470893"/>
                  </a:lnTo>
                  <a:lnTo>
                    <a:pt x="0" y="473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50000"/>
                  </a:schemeClr>
                </a:gs>
                <a:gs pos="846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任意多边形 15">
              <a:extLst>
                <a:ext uri="{FF2B5EF4-FFF2-40B4-BE49-F238E27FC236}">
                  <a16:creationId xmlns:a16="http://schemas.microsoft.com/office/drawing/2014/main" id="{4E6365BE-ACE7-6380-043C-332DC416C134}"/>
                </a:ext>
              </a:extLst>
            </p:cNvPr>
            <p:cNvSpPr/>
            <p:nvPr/>
          </p:nvSpPr>
          <p:spPr>
            <a:xfrm>
              <a:off x="874713" y="304800"/>
              <a:ext cx="834118" cy="834118"/>
            </a:xfrm>
            <a:custGeom>
              <a:avLst/>
              <a:gdLst>
                <a:gd name="connsiteX0" fmla="*/ 0 w 834118"/>
                <a:gd name="connsiteY0" fmla="*/ 563336 h 834118"/>
                <a:gd name="connsiteX1" fmla="*/ 23764 w 834118"/>
                <a:gd name="connsiteY1" fmla="*/ 563336 h 834118"/>
                <a:gd name="connsiteX2" fmla="*/ 23764 w 834118"/>
                <a:gd name="connsiteY2" fmla="*/ 810354 h 834118"/>
                <a:gd name="connsiteX3" fmla="*/ 810354 w 834118"/>
                <a:gd name="connsiteY3" fmla="*/ 810354 h 834118"/>
                <a:gd name="connsiteX4" fmla="*/ 810354 w 834118"/>
                <a:gd name="connsiteY4" fmla="*/ 563336 h 834118"/>
                <a:gd name="connsiteX5" fmla="*/ 834118 w 834118"/>
                <a:gd name="connsiteY5" fmla="*/ 563336 h 834118"/>
                <a:gd name="connsiteX6" fmla="*/ 834118 w 834118"/>
                <a:gd name="connsiteY6" fmla="*/ 834118 h 834118"/>
                <a:gd name="connsiteX7" fmla="*/ 0 w 834118"/>
                <a:gd name="connsiteY7" fmla="*/ 834118 h 834118"/>
                <a:gd name="connsiteX8" fmla="*/ 0 w 834118"/>
                <a:gd name="connsiteY8" fmla="*/ 0 h 834118"/>
                <a:gd name="connsiteX9" fmla="*/ 834118 w 834118"/>
                <a:gd name="connsiteY9" fmla="*/ 0 h 834118"/>
                <a:gd name="connsiteX10" fmla="*/ 834118 w 834118"/>
                <a:gd name="connsiteY10" fmla="*/ 270782 h 834118"/>
                <a:gd name="connsiteX11" fmla="*/ 810354 w 834118"/>
                <a:gd name="connsiteY11" fmla="*/ 270782 h 834118"/>
                <a:gd name="connsiteX12" fmla="*/ 810354 w 834118"/>
                <a:gd name="connsiteY12" fmla="*/ 23764 h 834118"/>
                <a:gd name="connsiteX13" fmla="*/ 23764 w 834118"/>
                <a:gd name="connsiteY13" fmla="*/ 23764 h 834118"/>
                <a:gd name="connsiteX14" fmla="*/ 23764 w 834118"/>
                <a:gd name="connsiteY14" fmla="*/ 270782 h 834118"/>
                <a:gd name="connsiteX15" fmla="*/ 0 w 834118"/>
                <a:gd name="connsiteY15" fmla="*/ 270782 h 834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34118" h="834118">
                  <a:moveTo>
                    <a:pt x="0" y="563336"/>
                  </a:moveTo>
                  <a:lnTo>
                    <a:pt x="23764" y="563336"/>
                  </a:lnTo>
                  <a:lnTo>
                    <a:pt x="23764" y="810354"/>
                  </a:lnTo>
                  <a:lnTo>
                    <a:pt x="810354" y="810354"/>
                  </a:lnTo>
                  <a:lnTo>
                    <a:pt x="810354" y="563336"/>
                  </a:lnTo>
                  <a:lnTo>
                    <a:pt x="834118" y="563336"/>
                  </a:lnTo>
                  <a:lnTo>
                    <a:pt x="834118" y="834118"/>
                  </a:lnTo>
                  <a:lnTo>
                    <a:pt x="0" y="834118"/>
                  </a:lnTo>
                  <a:close/>
                  <a:moveTo>
                    <a:pt x="0" y="0"/>
                  </a:moveTo>
                  <a:lnTo>
                    <a:pt x="834118" y="0"/>
                  </a:lnTo>
                  <a:lnTo>
                    <a:pt x="834118" y="270782"/>
                  </a:lnTo>
                  <a:lnTo>
                    <a:pt x="810354" y="270782"/>
                  </a:lnTo>
                  <a:lnTo>
                    <a:pt x="810354" y="23764"/>
                  </a:lnTo>
                  <a:lnTo>
                    <a:pt x="23764" y="23764"/>
                  </a:lnTo>
                  <a:lnTo>
                    <a:pt x="23764" y="270782"/>
                  </a:lnTo>
                  <a:lnTo>
                    <a:pt x="0" y="270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3">
              <a:extLst>
                <a:ext uri="{FF2B5EF4-FFF2-40B4-BE49-F238E27FC236}">
                  <a16:creationId xmlns:a16="http://schemas.microsoft.com/office/drawing/2014/main" id="{79EEEACA-ADD1-1401-B381-2AD5ADA58F27}"/>
                </a:ext>
              </a:extLst>
            </p:cNvPr>
            <p:cNvSpPr/>
            <p:nvPr/>
          </p:nvSpPr>
          <p:spPr>
            <a:xfrm>
              <a:off x="1055688" y="485775"/>
              <a:ext cx="472168" cy="472168"/>
            </a:xfrm>
            <a:custGeom>
              <a:avLst/>
              <a:gdLst>
                <a:gd name="connsiteX0" fmla="*/ 119063 w 330200"/>
                <a:gd name="connsiteY0" fmla="*/ 93662 h 330200"/>
                <a:gd name="connsiteX1" fmla="*/ 119063 w 330200"/>
                <a:gd name="connsiteY1" fmla="*/ 230187 h 330200"/>
                <a:gd name="connsiteX2" fmla="*/ 244476 w 330200"/>
                <a:gd name="connsiteY2" fmla="*/ 161925 h 330200"/>
                <a:gd name="connsiteX3" fmla="*/ 165100 w 330200"/>
                <a:gd name="connsiteY3" fmla="*/ 0 h 330200"/>
                <a:gd name="connsiteX4" fmla="*/ 330200 w 330200"/>
                <a:gd name="connsiteY4" fmla="*/ 165100 h 330200"/>
                <a:gd name="connsiteX5" fmla="*/ 165100 w 330200"/>
                <a:gd name="connsiteY5" fmla="*/ 330200 h 330200"/>
                <a:gd name="connsiteX6" fmla="*/ 0 w 330200"/>
                <a:gd name="connsiteY6" fmla="*/ 165100 h 330200"/>
                <a:gd name="connsiteX7" fmla="*/ 165100 w 330200"/>
                <a:gd name="connsiteY7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200" h="330200">
                  <a:moveTo>
                    <a:pt x="119063" y="93662"/>
                  </a:moveTo>
                  <a:lnTo>
                    <a:pt x="119063" y="230187"/>
                  </a:lnTo>
                  <a:lnTo>
                    <a:pt x="244476" y="161925"/>
                  </a:ln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5813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16517" y="1028700"/>
            <a:ext cx="7478609" cy="7780087"/>
          </a:xfrm>
          <a:custGeom>
            <a:avLst/>
            <a:gdLst/>
            <a:ahLst/>
            <a:cxnLst/>
            <a:rect l="l" t="t" r="r" b="b"/>
            <a:pathLst>
              <a:path w="7478609" h="7780087">
                <a:moveTo>
                  <a:pt x="0" y="0"/>
                </a:moveTo>
                <a:lnTo>
                  <a:pt x="7478609" y="0"/>
                </a:lnTo>
                <a:lnTo>
                  <a:pt x="7478609" y="7780087"/>
                </a:lnTo>
                <a:lnTo>
                  <a:pt x="0" y="7780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565624" y="263292"/>
            <a:ext cx="12451811" cy="10023708"/>
          </a:xfrm>
          <a:custGeom>
            <a:avLst/>
            <a:gdLst/>
            <a:ahLst/>
            <a:cxnLst/>
            <a:rect l="l" t="t" r="r" b="b"/>
            <a:pathLst>
              <a:path w="12451811" h="10023708">
                <a:moveTo>
                  <a:pt x="0" y="0"/>
                </a:moveTo>
                <a:lnTo>
                  <a:pt x="12451811" y="0"/>
                </a:lnTo>
                <a:lnTo>
                  <a:pt x="12451811" y="10023708"/>
                </a:lnTo>
                <a:lnTo>
                  <a:pt x="0" y="10023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26052">
            <a:off x="134160" y="4236941"/>
            <a:ext cx="5297305" cy="4257709"/>
          </a:xfrm>
          <a:custGeom>
            <a:avLst/>
            <a:gdLst/>
            <a:ahLst/>
            <a:cxnLst/>
            <a:rect l="l" t="t" r="r" b="b"/>
            <a:pathLst>
              <a:path w="5297305" h="4257709">
                <a:moveTo>
                  <a:pt x="0" y="0"/>
                </a:moveTo>
                <a:lnTo>
                  <a:pt x="5297304" y="0"/>
                </a:lnTo>
                <a:lnTo>
                  <a:pt x="5297304" y="4257708"/>
                </a:lnTo>
                <a:lnTo>
                  <a:pt x="0" y="4257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489865" y="2013397"/>
            <a:ext cx="2552167" cy="2143820"/>
          </a:xfrm>
          <a:custGeom>
            <a:avLst/>
            <a:gdLst/>
            <a:ahLst/>
            <a:cxnLst/>
            <a:rect l="l" t="t" r="r" b="b"/>
            <a:pathLst>
              <a:path w="2552167" h="2143820">
                <a:moveTo>
                  <a:pt x="0" y="0"/>
                </a:moveTo>
                <a:lnTo>
                  <a:pt x="2552167" y="0"/>
                </a:lnTo>
                <a:lnTo>
                  <a:pt x="2552167" y="2143820"/>
                </a:lnTo>
                <a:lnTo>
                  <a:pt x="0" y="2143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823915">
            <a:off x="119760" y="932458"/>
            <a:ext cx="2633157" cy="2954454"/>
          </a:xfrm>
          <a:custGeom>
            <a:avLst/>
            <a:gdLst/>
            <a:ahLst/>
            <a:cxnLst/>
            <a:rect l="l" t="t" r="r" b="b"/>
            <a:pathLst>
              <a:path w="2633157" h="2954454">
                <a:moveTo>
                  <a:pt x="0" y="0"/>
                </a:moveTo>
                <a:lnTo>
                  <a:pt x="2633157" y="0"/>
                </a:lnTo>
                <a:lnTo>
                  <a:pt x="2633157" y="2954454"/>
                </a:lnTo>
                <a:lnTo>
                  <a:pt x="0" y="2954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 rot="-424304">
            <a:off x="8166479" y="3410385"/>
            <a:ext cx="8536357" cy="2842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98"/>
              </a:lnSpc>
            </a:pPr>
            <a:r>
              <a:rPr lang="en-US" sz="12586" dirty="0">
                <a:solidFill>
                  <a:srgbClr val="1E1E3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ammersmith One"/>
                <a:sym typeface="Hammersmith One"/>
              </a:rPr>
              <a:t>Thank You So much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1954</Words>
  <Application>Microsoft Office PowerPoint</Application>
  <PresentationFormat>自訂</PresentationFormat>
  <Paragraphs>228</Paragraphs>
  <Slides>27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27</vt:i4>
      </vt:variant>
    </vt:vector>
  </HeadingPairs>
  <TitlesOfParts>
    <vt:vector size="40" baseType="lpstr">
      <vt:lpstr>Cocomat Pro Bold</vt:lpstr>
      <vt:lpstr>微軟正黑體 Light</vt:lpstr>
      <vt:lpstr>標楷體</vt:lpstr>
      <vt:lpstr>Trebuchet MS</vt:lpstr>
      <vt:lpstr>微軟正黑體</vt:lpstr>
      <vt:lpstr>新細明體</vt:lpstr>
      <vt:lpstr>Roboto Condensed</vt:lpstr>
      <vt:lpstr>Calibri</vt:lpstr>
      <vt:lpstr>Wingdings</vt:lpstr>
      <vt:lpstr>Arial</vt:lpstr>
      <vt:lpstr>Wingdings 3</vt:lpstr>
      <vt:lpstr>Office Theme</vt:lpstr>
      <vt:lpstr>多面向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收銀機統一發票</vt:lpstr>
      <vt:lpstr>PowerPoint 簡報</vt:lpstr>
      <vt:lpstr>PowerPoint 簡報</vt:lpstr>
      <vt:lpstr>二聯式發票</vt:lpstr>
      <vt:lpstr>三聯式發票</vt:lpstr>
      <vt:lpstr>PowerPoint 簡報</vt:lpstr>
      <vt:lpstr>普通收據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凌薇 洪</cp:lastModifiedBy>
  <cp:revision>21</cp:revision>
  <dcterms:created xsi:type="dcterms:W3CDTF">2006-08-16T00:00:00Z</dcterms:created>
  <dcterms:modified xsi:type="dcterms:W3CDTF">2026-09-29T06:34:05Z</dcterms:modified>
  <dc:identifier>DAGv2DSFfD8</dc:identifier>
</cp:coreProperties>
</file>